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56" r:id="rId5"/>
    <p:sldId id="266" r:id="rId6"/>
    <p:sldId id="257" r:id="rId7"/>
    <p:sldId id="274" r:id="rId8"/>
    <p:sldId id="273" r:id="rId9"/>
    <p:sldId id="258" r:id="rId10"/>
    <p:sldId id="259" r:id="rId11"/>
    <p:sldId id="265" r:id="rId12"/>
    <p:sldId id="260" r:id="rId13"/>
    <p:sldId id="261" r:id="rId14"/>
    <p:sldId id="262" r:id="rId15"/>
    <p:sldId id="268" r:id="rId16"/>
    <p:sldId id="269" r:id="rId17"/>
    <p:sldId id="270" r:id="rId18"/>
    <p:sldId id="271" r:id="rId19"/>
    <p:sldId id="278" r:id="rId20"/>
    <p:sldId id="275" r:id="rId21"/>
    <p:sldId id="277" r:id="rId22"/>
    <p:sldId id="276" r:id="rId23"/>
    <p:sldId id="279" r:id="rId24"/>
    <p:sldId id="263" r:id="rId25"/>
    <p:sldId id="272" r:id="rId26"/>
    <p:sldId id="264"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3" d="100"/>
          <a:sy n="73" d="100"/>
        </p:scale>
        <p:origin x="3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50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52380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967079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616262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281307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075028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79210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710380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24899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82065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67931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72643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357492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pytorch.org/docs/stable/index.html"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docs.dask.org/en/stable/dataframe-create.html" TargetMode="External"/><Relationship Id="rId5" Type="http://schemas.openxmlformats.org/officeDocument/2006/relationships/hyperlink" Target="https://ssd.jpl.nasa.gov/tools/sbdb_lookup.html#/" TargetMode="External"/><Relationship Id="rId4" Type="http://schemas.openxmlformats.org/officeDocument/2006/relationships/hyperlink" Target="https://towardsdatascience.com/pandas-with-dask-for-an-ultra-fast-notebook-e2621c3769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823793"/>
            <a:ext cx="7477601" cy="3832860"/>
          </a:xfrm>
          <a:prstGeom prst="rect">
            <a:avLst/>
          </a:prstGeom>
          <a:noFill/>
          <a:ln/>
        </p:spPr>
        <p:txBody>
          <a:bodyPr wrap="square" rtlCol="0" anchor="t"/>
          <a:lstStyle/>
          <a:p>
            <a:pPr marL="0" indent="0">
              <a:lnSpc>
                <a:spcPts val="7545"/>
              </a:lnSpc>
              <a:buNone/>
            </a:pPr>
            <a:r>
              <a:rPr lang="en-US" sz="6036" b="1">
                <a:solidFill>
                  <a:srgbClr val="00002E"/>
                </a:solidFill>
                <a:latin typeface="Nunito" pitchFamily="34" charset="0"/>
                <a:ea typeface="Nunito" pitchFamily="34" charset="-122"/>
                <a:cs typeface="Nunito" pitchFamily="34" charset="-120"/>
              </a:rPr>
              <a:t>Asteroid Data Classification and Prediction Through </a:t>
            </a:r>
          </a:p>
          <a:p>
            <a:pPr marL="0" indent="0">
              <a:lnSpc>
                <a:spcPts val="7545"/>
              </a:lnSpc>
              <a:buNone/>
            </a:pPr>
            <a:r>
              <a:rPr lang="en-US" sz="6036" b="1">
                <a:solidFill>
                  <a:srgbClr val="00002E"/>
                </a:solidFill>
                <a:latin typeface="Nunito" pitchFamily="34" charset="0"/>
              </a:rPr>
              <a:t>Parallel Computing</a:t>
            </a:r>
            <a:endParaRPr lang="en-US" sz="6036"/>
          </a:p>
        </p:txBody>
      </p:sp>
      <p:sp>
        <p:nvSpPr>
          <p:cNvPr id="6" name="Text 2"/>
          <p:cNvSpPr/>
          <p:nvPr/>
        </p:nvSpPr>
        <p:spPr>
          <a:xfrm>
            <a:off x="833198" y="6128325"/>
            <a:ext cx="7477601" cy="1777008"/>
          </a:xfrm>
          <a:prstGeom prst="rect">
            <a:avLst/>
          </a:prstGeom>
          <a:noFill/>
          <a:ln/>
        </p:spPr>
        <p:txBody>
          <a:bodyPr wrap="square" rtlCol="0" anchor="t"/>
          <a:lstStyle/>
          <a:p>
            <a:pPr marL="0" indent="0">
              <a:lnSpc>
                <a:spcPts val="2799"/>
              </a:lnSpc>
              <a:buNone/>
            </a:pPr>
            <a:r>
              <a:rPr lang="en-US" dirty="0">
                <a:latin typeface="Nunito" panose="020F0502020204030204" pitchFamily="2" charset="0"/>
              </a:rPr>
              <a:t>By </a:t>
            </a:r>
          </a:p>
          <a:p>
            <a:pPr marL="0" indent="0">
              <a:lnSpc>
                <a:spcPts val="2799"/>
              </a:lnSpc>
              <a:buNone/>
            </a:pPr>
            <a:r>
              <a:rPr lang="en-US" dirty="0">
                <a:latin typeface="Nunito" panose="020F0502020204030204" pitchFamily="2" charset="0"/>
              </a:rPr>
              <a:t>Akshit Hasmukh Kumar Jain (002876444)</a:t>
            </a:r>
          </a:p>
          <a:p>
            <a:pPr marL="0" indent="0">
              <a:lnSpc>
                <a:spcPts val="2799"/>
              </a:lnSpc>
              <a:buNone/>
            </a:pPr>
            <a:r>
              <a:rPr lang="en-US" dirty="0">
                <a:latin typeface="Nunito" panose="020F0502020204030204" pitchFamily="2" charset="0"/>
              </a:rPr>
              <a:t>Uday Kiran </a:t>
            </a:r>
            <a:r>
              <a:rPr lang="en-US" dirty="0" err="1">
                <a:latin typeface="Nunito" panose="020F0502020204030204" pitchFamily="2" charset="0"/>
              </a:rPr>
              <a:t>Dasari</a:t>
            </a:r>
            <a:r>
              <a:rPr lang="en-US" dirty="0">
                <a:latin typeface="Nunito" panose="020F0502020204030204" pitchFamily="2" charset="0"/>
              </a:rPr>
              <a:t> (002819106)</a:t>
            </a:r>
          </a:p>
        </p:txBody>
      </p:sp>
      <p:sp>
        <p:nvSpPr>
          <p:cNvPr id="8" name="Text 4"/>
          <p:cNvSpPr/>
          <p:nvPr/>
        </p:nvSpPr>
        <p:spPr>
          <a:xfrm>
            <a:off x="910233" y="7138035"/>
            <a:ext cx="201216" cy="146328"/>
          </a:xfrm>
          <a:prstGeom prst="rect">
            <a:avLst/>
          </a:prstGeom>
          <a:noFill/>
          <a:ln/>
        </p:spPr>
        <p:txBody>
          <a:bodyPr wrap="none" rtlCol="0" anchor="t"/>
          <a:lstStyle/>
          <a:p>
            <a:pPr marL="0" indent="0" algn="ctr">
              <a:lnSpc>
                <a:spcPts val="1152"/>
              </a:lnSpc>
              <a:buNone/>
            </a:pPr>
            <a:endParaRPr lang="en-US" sz="1152"/>
          </a:p>
        </p:txBody>
      </p:sp>
      <p:sp>
        <p:nvSpPr>
          <p:cNvPr id="9" name="Text 5"/>
          <p:cNvSpPr/>
          <p:nvPr/>
        </p:nvSpPr>
        <p:spPr>
          <a:xfrm>
            <a:off x="1299686" y="7016829"/>
            <a:ext cx="1805107" cy="388858"/>
          </a:xfrm>
          <a:prstGeom prst="rect">
            <a:avLst/>
          </a:prstGeom>
          <a:noFill/>
          <a:ln/>
        </p:spPr>
        <p:txBody>
          <a:bodyPr wrap="none" rtlCol="0" anchor="t"/>
          <a:lstStyle/>
          <a:p>
            <a:pPr marL="0" indent="0" algn="l">
              <a:lnSpc>
                <a:spcPts val="3062"/>
              </a:lnSpc>
              <a:buNone/>
            </a:pPr>
            <a:endParaRPr lang="en-US" sz="2187"/>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3146411" y="1519541"/>
            <a:ext cx="6469142" cy="694373"/>
          </a:xfrm>
          <a:prstGeom prst="rect">
            <a:avLst/>
          </a:prstGeom>
          <a:noFill/>
          <a:ln/>
        </p:spPr>
        <p:txBody>
          <a:bodyPr wrap="none" rtlCol="0" anchor="t"/>
          <a:lstStyle/>
          <a:p>
            <a:pPr marL="0" indent="0">
              <a:lnSpc>
                <a:spcPts val="5468"/>
              </a:lnSpc>
              <a:buNone/>
            </a:pPr>
            <a:r>
              <a:rPr lang="en-US" sz="4374" b="1">
                <a:solidFill>
                  <a:srgbClr val="00002E"/>
                </a:solidFill>
                <a:latin typeface="Nunito" pitchFamily="34" charset="0"/>
                <a:ea typeface="Nunito" pitchFamily="34" charset="-122"/>
                <a:cs typeface="Nunito" pitchFamily="34" charset="-120"/>
              </a:rPr>
              <a:t>Machine Learning Models</a:t>
            </a:r>
            <a:endParaRPr lang="en-US" sz="4374"/>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r>
              <a:rPr lang="en-US" sz="1750">
                <a:solidFill>
                  <a:srgbClr val="00002E"/>
                </a:solidFill>
                <a:latin typeface="PT Sans" pitchFamily="34" charset="0"/>
                <a:ea typeface="PT Sans" pitchFamily="34" charset="-122"/>
                <a:cs typeface="PT Sans" pitchFamily="34" charset="-120"/>
              </a:rPr>
              <a:t>Develop models to accurately classify asteroids based on their physical and orbital characteristics.</a:t>
            </a: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rPr>
              <a:t>Models trained on multi-CPUs:</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Random Forest</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KNN</a:t>
            </a:r>
          </a:p>
          <a:p>
            <a:pPr marL="285750" indent="-285750">
              <a:lnSpc>
                <a:spcPts val="2799"/>
              </a:lnSpc>
              <a:buFont typeface="Arial" panose="020B0604020202020204" pitchFamily="34" charset="0"/>
              <a:buChar char="•"/>
            </a:pPr>
            <a:r>
              <a:rPr lang="en-US" sz="1750" dirty="0" err="1">
                <a:solidFill>
                  <a:srgbClr val="00002E"/>
                </a:solidFill>
                <a:latin typeface="PT Sans" pitchFamily="34" charset="0"/>
              </a:rPr>
              <a:t>XGBoost</a:t>
            </a:r>
            <a:r>
              <a:rPr lang="en-US" sz="1750" dirty="0">
                <a:solidFill>
                  <a:srgbClr val="00002E"/>
                </a:solidFill>
                <a:latin typeface="PT Sans" pitchFamily="34" charset="0"/>
              </a:rPr>
              <a:t> </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Neural Network using data parallelism, Distributed data parallel</a:t>
            </a:r>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3F3FF">
              <a:alpha val="85000"/>
            </a:srgbClr>
          </a:solidFill>
          <a:ln/>
        </p:spPr>
        <p:txBody>
          <a:bodyPr/>
          <a:lstStyle/>
          <a:p>
            <a:endParaRPr lang="en-US"/>
          </a:p>
        </p:txBody>
      </p:sp>
      <p:sp>
        <p:nvSpPr>
          <p:cNvPr id="6" name="Text 2"/>
          <p:cNvSpPr/>
          <p:nvPr/>
        </p:nvSpPr>
        <p:spPr>
          <a:xfrm>
            <a:off x="2348389" y="1407081"/>
            <a:ext cx="9933503" cy="1388745"/>
          </a:xfrm>
          <a:prstGeom prst="rect">
            <a:avLst/>
          </a:prstGeom>
          <a:noFill/>
          <a:ln/>
        </p:spPr>
        <p:txBody>
          <a:bodyPr wrap="square" rtlCol="0" anchor="t"/>
          <a:lstStyle/>
          <a:p>
            <a:pPr marL="0" indent="0">
              <a:lnSpc>
                <a:spcPts val="5468"/>
              </a:lnSpc>
              <a:buNone/>
            </a:pPr>
            <a:r>
              <a:rPr lang="en-US" sz="4374" b="1">
                <a:solidFill>
                  <a:srgbClr val="00002E"/>
                </a:solidFill>
                <a:latin typeface="Nunito" pitchFamily="34" charset="0"/>
                <a:ea typeface="Nunito" pitchFamily="34" charset="-122"/>
                <a:cs typeface="Nunito" pitchFamily="34" charset="-120"/>
              </a:rPr>
              <a:t>Performance Comparison: Serial vs. Parallel (CPU)</a:t>
            </a:r>
            <a:endParaRPr lang="en-US" sz="4374"/>
          </a:p>
        </p:txBody>
      </p:sp>
      <p:pic>
        <p:nvPicPr>
          <p:cNvPr id="7" name="Image 2" descr="preencoded.png"/>
          <p:cNvPicPr>
            <a:picLocks noChangeAspect="1"/>
          </p:cNvPicPr>
          <p:nvPr/>
        </p:nvPicPr>
        <p:blipFill>
          <a:blip r:embed="rId5"/>
          <a:stretch>
            <a:fillRect/>
          </a:stretch>
        </p:blipFill>
        <p:spPr>
          <a:xfrm>
            <a:off x="2348389" y="3129082"/>
            <a:ext cx="3311128" cy="888682"/>
          </a:xfrm>
          <a:prstGeom prst="rect">
            <a:avLst/>
          </a:prstGeom>
        </p:spPr>
      </p:pic>
      <p:sp>
        <p:nvSpPr>
          <p:cNvPr id="8" name="Text 3"/>
          <p:cNvSpPr/>
          <p:nvPr/>
        </p:nvSpPr>
        <p:spPr>
          <a:xfrm>
            <a:off x="2570559" y="4351020"/>
            <a:ext cx="2777490" cy="347186"/>
          </a:xfrm>
          <a:prstGeom prst="rect">
            <a:avLst/>
          </a:prstGeom>
          <a:noFill/>
          <a:ln/>
        </p:spPr>
        <p:txBody>
          <a:bodyPr wrap="none" rtlCol="0" anchor="t"/>
          <a:lstStyle/>
          <a:p>
            <a:pPr marL="0" indent="0" algn="l">
              <a:lnSpc>
                <a:spcPts val="2734"/>
              </a:lnSpc>
              <a:buNone/>
            </a:pPr>
            <a:r>
              <a:rPr lang="en-US" sz="2187" b="1">
                <a:solidFill>
                  <a:srgbClr val="2D4DF2"/>
                </a:solidFill>
                <a:latin typeface="Nunito" pitchFamily="34" charset="0"/>
                <a:ea typeface="Nunito" pitchFamily="34" charset="-122"/>
                <a:cs typeface="Nunito" pitchFamily="34" charset="-120"/>
              </a:rPr>
              <a:t>Serial Execution</a:t>
            </a:r>
            <a:endParaRPr lang="en-US" sz="2187"/>
          </a:p>
        </p:txBody>
      </p:sp>
      <p:sp>
        <p:nvSpPr>
          <p:cNvPr id="9" name="Text 4"/>
          <p:cNvSpPr/>
          <p:nvPr/>
        </p:nvSpPr>
        <p:spPr>
          <a:xfrm>
            <a:off x="2570559" y="4831437"/>
            <a:ext cx="2866787" cy="1066205"/>
          </a:xfrm>
          <a:prstGeom prst="rect">
            <a:avLst/>
          </a:prstGeom>
          <a:noFill/>
          <a:ln/>
        </p:spPr>
        <p:txBody>
          <a:bodyPr wrap="square" rtlCol="0" anchor="t"/>
          <a:lstStyle/>
          <a:p>
            <a:pPr marL="0" indent="0" algn="l">
              <a:lnSpc>
                <a:spcPts val="2799"/>
              </a:lnSpc>
              <a:buNone/>
            </a:pPr>
            <a:r>
              <a:rPr lang="en-US" sz="1750">
                <a:solidFill>
                  <a:srgbClr val="00002E"/>
                </a:solidFill>
                <a:latin typeface="PT Sans" pitchFamily="34" charset="0"/>
                <a:ea typeface="PT Sans" pitchFamily="34" charset="-122"/>
                <a:cs typeface="PT Sans" pitchFamily="34" charset="-120"/>
              </a:rPr>
              <a:t>The traditional approach of processing the data sequentially on a single CPU.</a:t>
            </a:r>
            <a:endParaRPr lang="en-US" sz="1750"/>
          </a:p>
        </p:txBody>
      </p:sp>
      <p:pic>
        <p:nvPicPr>
          <p:cNvPr id="10" name="Image 3" descr="preencoded.png"/>
          <p:cNvPicPr>
            <a:picLocks noChangeAspect="1"/>
          </p:cNvPicPr>
          <p:nvPr/>
        </p:nvPicPr>
        <p:blipFill>
          <a:blip r:embed="rId6"/>
          <a:stretch>
            <a:fillRect/>
          </a:stretch>
        </p:blipFill>
        <p:spPr>
          <a:xfrm>
            <a:off x="5659517" y="3129082"/>
            <a:ext cx="3311128" cy="888682"/>
          </a:xfrm>
          <a:prstGeom prst="rect">
            <a:avLst/>
          </a:prstGeom>
        </p:spPr>
      </p:pic>
      <p:sp>
        <p:nvSpPr>
          <p:cNvPr id="11" name="Text 5"/>
          <p:cNvSpPr/>
          <p:nvPr/>
        </p:nvSpPr>
        <p:spPr>
          <a:xfrm>
            <a:off x="5881687" y="4351020"/>
            <a:ext cx="2866787" cy="694373"/>
          </a:xfrm>
          <a:prstGeom prst="rect">
            <a:avLst/>
          </a:prstGeom>
          <a:noFill/>
          <a:ln/>
        </p:spPr>
        <p:txBody>
          <a:bodyPr wrap="square" rtlCol="0" anchor="t"/>
          <a:lstStyle/>
          <a:p>
            <a:pPr marL="0" indent="0" algn="l">
              <a:lnSpc>
                <a:spcPts val="2734"/>
              </a:lnSpc>
              <a:buNone/>
            </a:pPr>
            <a:r>
              <a:rPr lang="en-US" sz="2187" b="1">
                <a:solidFill>
                  <a:srgbClr val="015F98"/>
                </a:solidFill>
                <a:latin typeface="Nunito" pitchFamily="34" charset="0"/>
                <a:ea typeface="Nunito" pitchFamily="34" charset="-122"/>
                <a:cs typeface="Nunito" pitchFamily="34" charset="-120"/>
              </a:rPr>
              <a:t>Parallel Execution (CPU)</a:t>
            </a:r>
            <a:endParaRPr lang="en-US" sz="2187"/>
          </a:p>
        </p:txBody>
      </p:sp>
      <p:sp>
        <p:nvSpPr>
          <p:cNvPr id="12" name="Text 6"/>
          <p:cNvSpPr/>
          <p:nvPr/>
        </p:nvSpPr>
        <p:spPr>
          <a:xfrm>
            <a:off x="5881687" y="5178623"/>
            <a:ext cx="2866787" cy="1421606"/>
          </a:xfrm>
          <a:prstGeom prst="rect">
            <a:avLst/>
          </a:prstGeom>
          <a:noFill/>
          <a:ln/>
        </p:spPr>
        <p:txBody>
          <a:bodyPr wrap="square" rtlCol="0" anchor="t"/>
          <a:lstStyle/>
          <a:p>
            <a:pPr marL="0" indent="0" algn="l">
              <a:lnSpc>
                <a:spcPts val="2799"/>
              </a:lnSpc>
              <a:buNone/>
            </a:pPr>
            <a:r>
              <a:rPr lang="en-US" sz="1750">
                <a:solidFill>
                  <a:srgbClr val="00002E"/>
                </a:solidFill>
                <a:latin typeface="PT Sans" pitchFamily="34" charset="0"/>
                <a:ea typeface="PT Sans" pitchFamily="34" charset="-122"/>
                <a:cs typeface="PT Sans" pitchFamily="34" charset="-120"/>
              </a:rPr>
              <a:t>Leveraging multiple CPUs in parallel to accelerate the data processing and model training.</a:t>
            </a:r>
            <a:endParaRPr lang="en-US" sz="1750"/>
          </a:p>
        </p:txBody>
      </p:sp>
      <p:pic>
        <p:nvPicPr>
          <p:cNvPr id="13" name="Image 4" descr="preencoded.png"/>
          <p:cNvPicPr>
            <a:picLocks noChangeAspect="1"/>
          </p:cNvPicPr>
          <p:nvPr/>
        </p:nvPicPr>
        <p:blipFill>
          <a:blip r:embed="rId7"/>
          <a:stretch>
            <a:fillRect/>
          </a:stretch>
        </p:blipFill>
        <p:spPr>
          <a:xfrm>
            <a:off x="8970645" y="3129082"/>
            <a:ext cx="3311247" cy="888682"/>
          </a:xfrm>
          <a:prstGeom prst="rect">
            <a:avLst/>
          </a:prstGeom>
        </p:spPr>
      </p:pic>
      <p:sp>
        <p:nvSpPr>
          <p:cNvPr id="14" name="Text 7"/>
          <p:cNvSpPr/>
          <p:nvPr/>
        </p:nvSpPr>
        <p:spPr>
          <a:xfrm>
            <a:off x="9192816" y="4351020"/>
            <a:ext cx="2866906" cy="694373"/>
          </a:xfrm>
          <a:prstGeom prst="rect">
            <a:avLst/>
          </a:prstGeom>
          <a:noFill/>
          <a:ln/>
        </p:spPr>
        <p:txBody>
          <a:bodyPr wrap="square" rtlCol="0" anchor="t"/>
          <a:lstStyle/>
          <a:p>
            <a:pPr marL="0" indent="0" algn="l">
              <a:lnSpc>
                <a:spcPts val="2734"/>
              </a:lnSpc>
              <a:buNone/>
            </a:pPr>
            <a:r>
              <a:rPr lang="en-US" sz="2187" b="1">
                <a:solidFill>
                  <a:srgbClr val="AD1F96"/>
                </a:solidFill>
                <a:latin typeface="Nunito" pitchFamily="34" charset="0"/>
                <a:ea typeface="Nunito" pitchFamily="34" charset="-122"/>
                <a:cs typeface="Nunito" pitchFamily="34" charset="-120"/>
              </a:rPr>
              <a:t>Speedup and Efficiency</a:t>
            </a:r>
            <a:endParaRPr lang="en-US" sz="2187"/>
          </a:p>
        </p:txBody>
      </p:sp>
      <p:sp>
        <p:nvSpPr>
          <p:cNvPr id="15" name="Text 8"/>
          <p:cNvSpPr/>
          <p:nvPr/>
        </p:nvSpPr>
        <p:spPr>
          <a:xfrm>
            <a:off x="9192816" y="5178623"/>
            <a:ext cx="2866906" cy="1421606"/>
          </a:xfrm>
          <a:prstGeom prst="rect">
            <a:avLst/>
          </a:prstGeom>
          <a:noFill/>
          <a:ln/>
        </p:spPr>
        <p:txBody>
          <a:bodyPr wrap="square" rtlCol="0" anchor="t"/>
          <a:lstStyle/>
          <a:p>
            <a:pPr marL="0" indent="0" algn="l">
              <a:lnSpc>
                <a:spcPts val="2799"/>
              </a:lnSpc>
              <a:buNone/>
            </a:pPr>
            <a:r>
              <a:rPr lang="en-US" sz="1750">
                <a:solidFill>
                  <a:srgbClr val="00002E"/>
                </a:solidFill>
                <a:latin typeface="PT Sans" pitchFamily="34" charset="0"/>
                <a:ea typeface="PT Sans" pitchFamily="34" charset="-122"/>
                <a:cs typeface="PT Sans" pitchFamily="34" charset="-120"/>
              </a:rPr>
              <a:t>Analyze the performance gains and resource utilization to quantify the benefits of the parallel approach.</a:t>
            </a:r>
            <a:endParaRPr lang="en-US" sz="17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090857" y="972333"/>
            <a:ext cx="10086259" cy="694373"/>
          </a:xfrm>
          <a:prstGeom prst="rect">
            <a:avLst/>
          </a:prstGeom>
          <a:noFill/>
          <a:ln/>
        </p:spPr>
        <p:txBody>
          <a:bodyPr wrap="none" rtlCol="0" anchor="t"/>
          <a:lstStyle/>
          <a:p>
            <a:pPr marL="0" indent="0">
              <a:lnSpc>
                <a:spcPts val="5468"/>
              </a:lnSpc>
              <a:buNone/>
            </a:pPr>
            <a:r>
              <a:rPr lang="en-US" sz="4374" b="1">
                <a:solidFill>
                  <a:srgbClr val="00002E"/>
                </a:solidFill>
                <a:latin typeface="Nunito" pitchFamily="34" charset="0"/>
                <a:ea typeface="Nunito" pitchFamily="34" charset="-122"/>
                <a:cs typeface="Nunito" pitchFamily="34" charset="-120"/>
              </a:rPr>
              <a:t>Random Forest Model on Multi-CPUs</a:t>
            </a:r>
            <a:endParaRPr lang="en-US" sz="4374"/>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pic>
        <p:nvPicPr>
          <p:cNvPr id="13" name="Picture 12" descr="A graph with a line&#10;&#10;Description automatically generated">
            <a:extLst>
              <a:ext uri="{FF2B5EF4-FFF2-40B4-BE49-F238E27FC236}">
                <a16:creationId xmlns:a16="http://schemas.microsoft.com/office/drawing/2014/main" id="{383A1DAB-7088-10CD-E4E2-D982F35ABFE6}"/>
              </a:ext>
            </a:extLst>
          </p:cNvPr>
          <p:cNvPicPr>
            <a:picLocks noChangeAspect="1"/>
          </p:cNvPicPr>
          <p:nvPr/>
        </p:nvPicPr>
        <p:blipFill>
          <a:blip r:embed="rId4"/>
          <a:stretch>
            <a:fillRect/>
          </a:stretch>
        </p:blipFill>
        <p:spPr>
          <a:xfrm>
            <a:off x="7616918" y="3023421"/>
            <a:ext cx="6362174" cy="3300038"/>
          </a:xfrm>
          <a:prstGeom prst="rect">
            <a:avLst/>
          </a:prstGeom>
        </p:spPr>
      </p:pic>
      <p:sp>
        <p:nvSpPr>
          <p:cNvPr id="14" name="Shape 2">
            <a:extLst>
              <a:ext uri="{FF2B5EF4-FFF2-40B4-BE49-F238E27FC236}">
                <a16:creationId xmlns:a16="http://schemas.microsoft.com/office/drawing/2014/main" id="{0BCDF003-884B-9F97-276E-FA049EA8646E}"/>
              </a:ext>
            </a:extLst>
          </p:cNvPr>
          <p:cNvSpPr/>
          <p:nvPr/>
        </p:nvSpPr>
        <p:spPr>
          <a:xfrm>
            <a:off x="1211024" y="2200139"/>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5" name="Text 3">
            <a:extLst>
              <a:ext uri="{FF2B5EF4-FFF2-40B4-BE49-F238E27FC236}">
                <a16:creationId xmlns:a16="http://schemas.microsoft.com/office/drawing/2014/main" id="{4C3D2039-75B0-EE13-5A41-577211D1FB61}"/>
              </a:ext>
            </a:extLst>
          </p:cNvPr>
          <p:cNvSpPr/>
          <p:nvPr/>
        </p:nvSpPr>
        <p:spPr>
          <a:xfrm>
            <a:off x="1360923" y="2241811"/>
            <a:ext cx="200025" cy="416481"/>
          </a:xfrm>
          <a:prstGeom prst="rect">
            <a:avLst/>
          </a:prstGeom>
          <a:noFill/>
          <a:ln/>
        </p:spPr>
        <p:txBody>
          <a:bodyPr wrap="none" rtlCol="0" anchor="t"/>
          <a:lstStyle/>
          <a:p>
            <a:pPr marL="0" indent="0" algn="ctr">
              <a:lnSpc>
                <a:spcPts val="3281"/>
              </a:lnSpc>
              <a:buNone/>
            </a:pPr>
            <a:r>
              <a:rPr lang="en-US" sz="2624" b="1">
                <a:solidFill>
                  <a:srgbClr val="2D4DF2"/>
                </a:solidFill>
                <a:latin typeface="Nunito" pitchFamily="34" charset="0"/>
                <a:ea typeface="Nunito" pitchFamily="34" charset="-122"/>
                <a:cs typeface="Nunito" pitchFamily="34" charset="-120"/>
              </a:rPr>
              <a:t>1</a:t>
            </a:r>
            <a:endParaRPr lang="en-US" sz="2624"/>
          </a:p>
        </p:txBody>
      </p:sp>
      <p:sp>
        <p:nvSpPr>
          <p:cNvPr id="16" name="Text 4">
            <a:extLst>
              <a:ext uri="{FF2B5EF4-FFF2-40B4-BE49-F238E27FC236}">
                <a16:creationId xmlns:a16="http://schemas.microsoft.com/office/drawing/2014/main" id="{48E52001-0506-1753-A87D-EAE6379D71D4}"/>
              </a:ext>
            </a:extLst>
          </p:cNvPr>
          <p:cNvSpPr/>
          <p:nvPr/>
        </p:nvSpPr>
        <p:spPr>
          <a:xfrm>
            <a:off x="1931947" y="2254330"/>
            <a:ext cx="3131106" cy="347186"/>
          </a:xfrm>
          <a:prstGeom prst="rect">
            <a:avLst/>
          </a:prstGeom>
          <a:noFill/>
          <a:ln/>
        </p:spPr>
        <p:txBody>
          <a:bodyPr wrap="none" rtlCol="0" anchor="t"/>
          <a:lstStyle/>
          <a:p>
            <a:pPr marL="0" indent="0">
              <a:lnSpc>
                <a:spcPts val="2734"/>
              </a:lnSpc>
              <a:buNone/>
            </a:pPr>
            <a:r>
              <a:rPr lang="en-US" sz="2187" b="1" err="1">
                <a:solidFill>
                  <a:srgbClr val="2D4DF2"/>
                </a:solidFill>
                <a:latin typeface="Nunito" pitchFamily="34" charset="0"/>
              </a:rPr>
              <a:t>Dask</a:t>
            </a:r>
            <a:endParaRPr lang="en-US" sz="2187"/>
          </a:p>
        </p:txBody>
      </p:sp>
      <p:sp>
        <p:nvSpPr>
          <p:cNvPr id="17" name="Shape 10">
            <a:extLst>
              <a:ext uri="{FF2B5EF4-FFF2-40B4-BE49-F238E27FC236}">
                <a16:creationId xmlns:a16="http://schemas.microsoft.com/office/drawing/2014/main" id="{F4A339EF-4E1C-6733-8F10-758FAF7676EC}"/>
              </a:ext>
            </a:extLst>
          </p:cNvPr>
          <p:cNvSpPr/>
          <p:nvPr/>
        </p:nvSpPr>
        <p:spPr>
          <a:xfrm>
            <a:off x="8060057" y="2210748"/>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8" name="Text 11">
            <a:extLst>
              <a:ext uri="{FF2B5EF4-FFF2-40B4-BE49-F238E27FC236}">
                <a16:creationId xmlns:a16="http://schemas.microsoft.com/office/drawing/2014/main" id="{7A98D92E-15E0-A78D-BA16-D5E68EC3F8C6}"/>
              </a:ext>
            </a:extLst>
          </p:cNvPr>
          <p:cNvSpPr/>
          <p:nvPr/>
        </p:nvSpPr>
        <p:spPr>
          <a:xfrm>
            <a:off x="8209956" y="2252420"/>
            <a:ext cx="200025" cy="416481"/>
          </a:xfrm>
          <a:prstGeom prst="rect">
            <a:avLst/>
          </a:prstGeom>
          <a:noFill/>
          <a:ln/>
        </p:spPr>
        <p:txBody>
          <a:bodyPr wrap="none" rtlCol="0" anchor="t"/>
          <a:lstStyle/>
          <a:p>
            <a:pPr marL="0" indent="0" algn="ctr">
              <a:lnSpc>
                <a:spcPts val="3281"/>
              </a:lnSpc>
              <a:buNone/>
            </a:pPr>
            <a:r>
              <a:rPr lang="en-US" sz="2624" b="1">
                <a:solidFill>
                  <a:srgbClr val="AD1F96"/>
                </a:solidFill>
                <a:latin typeface="Nunito" pitchFamily="34" charset="0"/>
                <a:ea typeface="Nunito" pitchFamily="34" charset="-122"/>
                <a:cs typeface="Nunito" pitchFamily="34" charset="-120"/>
              </a:rPr>
              <a:t>2</a:t>
            </a:r>
            <a:endParaRPr lang="en-US" sz="2624"/>
          </a:p>
        </p:txBody>
      </p:sp>
      <p:sp>
        <p:nvSpPr>
          <p:cNvPr id="19" name="Text 12">
            <a:extLst>
              <a:ext uri="{FF2B5EF4-FFF2-40B4-BE49-F238E27FC236}">
                <a16:creationId xmlns:a16="http://schemas.microsoft.com/office/drawing/2014/main" id="{A42E1CE6-1D59-C7F5-9833-E3FEFA2D585A}"/>
              </a:ext>
            </a:extLst>
          </p:cNvPr>
          <p:cNvSpPr/>
          <p:nvPr/>
        </p:nvSpPr>
        <p:spPr>
          <a:xfrm>
            <a:off x="8744679" y="2259409"/>
            <a:ext cx="2777490" cy="347186"/>
          </a:xfrm>
          <a:prstGeom prst="rect">
            <a:avLst/>
          </a:prstGeom>
          <a:noFill/>
          <a:ln/>
        </p:spPr>
        <p:txBody>
          <a:bodyPr wrap="none" rtlCol="0" anchor="t"/>
          <a:lstStyle/>
          <a:p>
            <a:pPr marL="0" indent="0">
              <a:lnSpc>
                <a:spcPts val="2734"/>
              </a:lnSpc>
              <a:buNone/>
            </a:pPr>
            <a:r>
              <a:rPr lang="en-US" sz="2187" b="1">
                <a:solidFill>
                  <a:srgbClr val="AD1F96"/>
                </a:solidFill>
                <a:latin typeface="Nunito" pitchFamily="34" charset="0"/>
                <a:ea typeface="Nunito" pitchFamily="34" charset="-122"/>
                <a:cs typeface="Nunito" pitchFamily="34" charset="-120"/>
              </a:rPr>
              <a:t>Multiprocessing</a:t>
            </a:r>
            <a:endParaRPr lang="en-US" sz="2187"/>
          </a:p>
        </p:txBody>
      </p:sp>
      <p:pic>
        <p:nvPicPr>
          <p:cNvPr id="20" name="Picture 19">
            <a:extLst>
              <a:ext uri="{FF2B5EF4-FFF2-40B4-BE49-F238E27FC236}">
                <a16:creationId xmlns:a16="http://schemas.microsoft.com/office/drawing/2014/main" id="{4A23F4E6-0D8F-FB6C-ED49-BF462D0A5567}"/>
              </a:ext>
            </a:extLst>
          </p:cNvPr>
          <p:cNvPicPr>
            <a:picLocks noChangeAspect="1"/>
          </p:cNvPicPr>
          <p:nvPr/>
        </p:nvPicPr>
        <p:blipFill>
          <a:blip r:embed="rId5"/>
          <a:stretch>
            <a:fillRect/>
          </a:stretch>
        </p:blipFill>
        <p:spPr>
          <a:xfrm>
            <a:off x="994109" y="3023421"/>
            <a:ext cx="5901291" cy="3332115"/>
          </a:xfrm>
          <a:prstGeom prst="rect">
            <a:avLst/>
          </a:prstGeom>
        </p:spPr>
      </p:pic>
    </p:spTree>
    <p:extLst>
      <p:ext uri="{BB962C8B-B14F-4D97-AF65-F5344CB8AC3E}">
        <p14:creationId xmlns:p14="http://schemas.microsoft.com/office/powerpoint/2010/main" val="314489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4239697" y="967262"/>
            <a:ext cx="6469142" cy="694373"/>
          </a:xfrm>
          <a:prstGeom prst="rect">
            <a:avLst/>
          </a:prstGeom>
          <a:noFill/>
          <a:ln/>
        </p:spPr>
        <p:txBody>
          <a:bodyPr wrap="none" rtlCol="0" anchor="t"/>
          <a:lstStyle/>
          <a:p>
            <a:pPr marL="0" indent="0">
              <a:lnSpc>
                <a:spcPts val="5468"/>
              </a:lnSpc>
              <a:buNone/>
            </a:pPr>
            <a:r>
              <a:rPr lang="en-US" sz="4374" b="1">
                <a:solidFill>
                  <a:srgbClr val="00002E"/>
                </a:solidFill>
                <a:latin typeface="Nunito" pitchFamily="34" charset="0"/>
                <a:ea typeface="Nunito" pitchFamily="34" charset="-122"/>
                <a:cs typeface="Nunito" pitchFamily="34" charset="-120"/>
              </a:rPr>
              <a:t>KNN model on Multi-CPUs</a:t>
            </a:r>
            <a:endParaRPr lang="en-US" sz="4374"/>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sp>
        <p:nvSpPr>
          <p:cNvPr id="11" name="Shape 2">
            <a:extLst>
              <a:ext uri="{FF2B5EF4-FFF2-40B4-BE49-F238E27FC236}">
                <a16:creationId xmlns:a16="http://schemas.microsoft.com/office/drawing/2014/main" id="{C0904D97-4530-B4E5-BA90-B34F4C10CE53}"/>
              </a:ext>
            </a:extLst>
          </p:cNvPr>
          <p:cNvSpPr/>
          <p:nvPr/>
        </p:nvSpPr>
        <p:spPr>
          <a:xfrm>
            <a:off x="1412360" y="2233695"/>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3" name="Text 3">
            <a:extLst>
              <a:ext uri="{FF2B5EF4-FFF2-40B4-BE49-F238E27FC236}">
                <a16:creationId xmlns:a16="http://schemas.microsoft.com/office/drawing/2014/main" id="{8D7935A6-694F-03DD-3DDE-736021AB867C}"/>
              </a:ext>
            </a:extLst>
          </p:cNvPr>
          <p:cNvSpPr/>
          <p:nvPr/>
        </p:nvSpPr>
        <p:spPr>
          <a:xfrm>
            <a:off x="1562259" y="2275367"/>
            <a:ext cx="200025" cy="416481"/>
          </a:xfrm>
          <a:prstGeom prst="rect">
            <a:avLst/>
          </a:prstGeom>
          <a:noFill/>
          <a:ln/>
        </p:spPr>
        <p:txBody>
          <a:bodyPr wrap="none" rtlCol="0" anchor="t"/>
          <a:lstStyle/>
          <a:p>
            <a:pPr marL="0" indent="0" algn="ctr">
              <a:lnSpc>
                <a:spcPts val="3281"/>
              </a:lnSpc>
              <a:buNone/>
            </a:pPr>
            <a:r>
              <a:rPr lang="en-US" sz="2624" b="1">
                <a:solidFill>
                  <a:srgbClr val="2D4DF2"/>
                </a:solidFill>
                <a:latin typeface="Nunito" pitchFamily="34" charset="0"/>
                <a:ea typeface="Nunito" pitchFamily="34" charset="-122"/>
                <a:cs typeface="Nunito" pitchFamily="34" charset="-120"/>
              </a:rPr>
              <a:t>1</a:t>
            </a:r>
            <a:endParaRPr lang="en-US" sz="2624"/>
          </a:p>
        </p:txBody>
      </p:sp>
      <p:sp>
        <p:nvSpPr>
          <p:cNvPr id="14" name="Text 4">
            <a:extLst>
              <a:ext uri="{FF2B5EF4-FFF2-40B4-BE49-F238E27FC236}">
                <a16:creationId xmlns:a16="http://schemas.microsoft.com/office/drawing/2014/main" id="{D6098E50-A41F-1887-488F-23EC7E379627}"/>
              </a:ext>
            </a:extLst>
          </p:cNvPr>
          <p:cNvSpPr/>
          <p:nvPr/>
        </p:nvSpPr>
        <p:spPr>
          <a:xfrm>
            <a:off x="2133283" y="2287886"/>
            <a:ext cx="3131106" cy="347186"/>
          </a:xfrm>
          <a:prstGeom prst="rect">
            <a:avLst/>
          </a:prstGeom>
          <a:noFill/>
          <a:ln/>
        </p:spPr>
        <p:txBody>
          <a:bodyPr wrap="none" rtlCol="0" anchor="t"/>
          <a:lstStyle/>
          <a:p>
            <a:pPr marL="0" indent="0">
              <a:lnSpc>
                <a:spcPts val="2734"/>
              </a:lnSpc>
              <a:buNone/>
            </a:pPr>
            <a:r>
              <a:rPr lang="en-US" sz="2187" b="1" err="1">
                <a:solidFill>
                  <a:srgbClr val="2D4DF2"/>
                </a:solidFill>
                <a:latin typeface="Nunito" pitchFamily="34" charset="0"/>
                <a:ea typeface="Nunito" pitchFamily="34" charset="-122"/>
                <a:cs typeface="Nunito" pitchFamily="34" charset="-120"/>
              </a:rPr>
              <a:t>Dask</a:t>
            </a:r>
            <a:endParaRPr lang="en-US" sz="2187"/>
          </a:p>
        </p:txBody>
      </p:sp>
      <p:sp>
        <p:nvSpPr>
          <p:cNvPr id="15" name="Shape 10">
            <a:extLst>
              <a:ext uri="{FF2B5EF4-FFF2-40B4-BE49-F238E27FC236}">
                <a16:creationId xmlns:a16="http://schemas.microsoft.com/office/drawing/2014/main" id="{254F6664-00CB-C464-6530-5DC38AED860A}"/>
              </a:ext>
            </a:extLst>
          </p:cNvPr>
          <p:cNvSpPr/>
          <p:nvPr/>
        </p:nvSpPr>
        <p:spPr>
          <a:xfrm>
            <a:off x="8261393" y="2244304"/>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6" name="Text 11">
            <a:extLst>
              <a:ext uri="{FF2B5EF4-FFF2-40B4-BE49-F238E27FC236}">
                <a16:creationId xmlns:a16="http://schemas.microsoft.com/office/drawing/2014/main" id="{E012884B-4D7A-9D9B-3E16-4C196197FAD6}"/>
              </a:ext>
            </a:extLst>
          </p:cNvPr>
          <p:cNvSpPr/>
          <p:nvPr/>
        </p:nvSpPr>
        <p:spPr>
          <a:xfrm>
            <a:off x="8411292" y="2285976"/>
            <a:ext cx="200025" cy="416481"/>
          </a:xfrm>
          <a:prstGeom prst="rect">
            <a:avLst/>
          </a:prstGeom>
          <a:noFill/>
          <a:ln/>
        </p:spPr>
        <p:txBody>
          <a:bodyPr wrap="none" rtlCol="0" anchor="t"/>
          <a:lstStyle/>
          <a:p>
            <a:pPr marL="0" indent="0" algn="ctr">
              <a:lnSpc>
                <a:spcPts val="3281"/>
              </a:lnSpc>
              <a:buNone/>
            </a:pPr>
            <a:r>
              <a:rPr lang="en-US" sz="2624" b="1">
                <a:solidFill>
                  <a:srgbClr val="AD1F96"/>
                </a:solidFill>
                <a:latin typeface="Nunito" pitchFamily="34" charset="0"/>
                <a:ea typeface="Nunito" pitchFamily="34" charset="-122"/>
                <a:cs typeface="Nunito" pitchFamily="34" charset="-120"/>
              </a:rPr>
              <a:t>2</a:t>
            </a:r>
            <a:endParaRPr lang="en-US" sz="2624"/>
          </a:p>
        </p:txBody>
      </p:sp>
      <p:sp>
        <p:nvSpPr>
          <p:cNvPr id="17" name="Text 12">
            <a:extLst>
              <a:ext uri="{FF2B5EF4-FFF2-40B4-BE49-F238E27FC236}">
                <a16:creationId xmlns:a16="http://schemas.microsoft.com/office/drawing/2014/main" id="{846E1AC3-D062-D0DF-A0DB-6173C2297AA5}"/>
              </a:ext>
            </a:extLst>
          </p:cNvPr>
          <p:cNvSpPr/>
          <p:nvPr/>
        </p:nvSpPr>
        <p:spPr>
          <a:xfrm>
            <a:off x="8946015" y="2292965"/>
            <a:ext cx="2777490" cy="347186"/>
          </a:xfrm>
          <a:prstGeom prst="rect">
            <a:avLst/>
          </a:prstGeom>
          <a:noFill/>
          <a:ln/>
        </p:spPr>
        <p:txBody>
          <a:bodyPr wrap="none" rtlCol="0" anchor="t"/>
          <a:lstStyle/>
          <a:p>
            <a:pPr marL="0" indent="0">
              <a:lnSpc>
                <a:spcPts val="2734"/>
              </a:lnSpc>
              <a:buNone/>
            </a:pPr>
            <a:r>
              <a:rPr lang="en-US" sz="2187" b="1">
                <a:solidFill>
                  <a:srgbClr val="AD1F96"/>
                </a:solidFill>
                <a:latin typeface="Nunito" pitchFamily="34" charset="0"/>
                <a:ea typeface="Nunito" pitchFamily="34" charset="-122"/>
                <a:cs typeface="Nunito" pitchFamily="34" charset="-120"/>
              </a:rPr>
              <a:t>Multiprocessing</a:t>
            </a:r>
            <a:endParaRPr lang="en-US" sz="2187"/>
          </a:p>
        </p:txBody>
      </p:sp>
      <p:pic>
        <p:nvPicPr>
          <p:cNvPr id="19" name="Picture 18" descr="A graph with a line going up&#10;&#10;Description automatically generated">
            <a:extLst>
              <a:ext uri="{FF2B5EF4-FFF2-40B4-BE49-F238E27FC236}">
                <a16:creationId xmlns:a16="http://schemas.microsoft.com/office/drawing/2014/main" id="{4E7C01D9-7379-344B-7FF7-E7A904F21937}"/>
              </a:ext>
            </a:extLst>
          </p:cNvPr>
          <p:cNvPicPr>
            <a:picLocks noChangeAspect="1"/>
          </p:cNvPicPr>
          <p:nvPr/>
        </p:nvPicPr>
        <p:blipFill>
          <a:blip r:embed="rId4"/>
          <a:stretch>
            <a:fillRect/>
          </a:stretch>
        </p:blipFill>
        <p:spPr>
          <a:xfrm>
            <a:off x="7982659" y="3295684"/>
            <a:ext cx="5943600" cy="3053080"/>
          </a:xfrm>
          <a:prstGeom prst="rect">
            <a:avLst/>
          </a:prstGeom>
        </p:spPr>
      </p:pic>
      <p:pic>
        <p:nvPicPr>
          <p:cNvPr id="20" name="Picture 19">
            <a:extLst>
              <a:ext uri="{FF2B5EF4-FFF2-40B4-BE49-F238E27FC236}">
                <a16:creationId xmlns:a16="http://schemas.microsoft.com/office/drawing/2014/main" id="{1F713A67-878B-2490-34E8-C6EDCC205B72}"/>
              </a:ext>
            </a:extLst>
          </p:cNvPr>
          <p:cNvPicPr>
            <a:picLocks noChangeAspect="1"/>
          </p:cNvPicPr>
          <p:nvPr/>
        </p:nvPicPr>
        <p:blipFill>
          <a:blip r:embed="rId5"/>
          <a:stretch>
            <a:fillRect/>
          </a:stretch>
        </p:blipFill>
        <p:spPr>
          <a:xfrm>
            <a:off x="1621695" y="3295684"/>
            <a:ext cx="5639446" cy="3057638"/>
          </a:xfrm>
          <a:prstGeom prst="rect">
            <a:avLst/>
          </a:prstGeom>
        </p:spPr>
      </p:pic>
    </p:spTree>
    <p:extLst>
      <p:ext uri="{BB962C8B-B14F-4D97-AF65-F5344CB8AC3E}">
        <p14:creationId xmlns:p14="http://schemas.microsoft.com/office/powerpoint/2010/main" val="6439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539582" y="1038879"/>
            <a:ext cx="6469142" cy="694373"/>
          </a:xfrm>
          <a:prstGeom prst="rect">
            <a:avLst/>
          </a:prstGeom>
          <a:noFill/>
          <a:ln/>
        </p:spPr>
        <p:txBody>
          <a:bodyPr wrap="none" rtlCol="0" anchor="t"/>
          <a:lstStyle/>
          <a:p>
            <a:pPr marL="0" indent="0">
              <a:lnSpc>
                <a:spcPts val="5468"/>
              </a:lnSpc>
              <a:buNone/>
            </a:pPr>
            <a:r>
              <a:rPr lang="en-US" sz="4374" b="1" err="1">
                <a:solidFill>
                  <a:srgbClr val="00002E"/>
                </a:solidFill>
                <a:latin typeface="Nunito" pitchFamily="34" charset="0"/>
                <a:ea typeface="Nunito" pitchFamily="34" charset="-122"/>
                <a:cs typeface="Nunito" pitchFamily="34" charset="-120"/>
              </a:rPr>
              <a:t>XGBoost</a:t>
            </a:r>
            <a:r>
              <a:rPr lang="en-US" sz="4374" b="1">
                <a:solidFill>
                  <a:srgbClr val="00002E"/>
                </a:solidFill>
                <a:latin typeface="Nunito" pitchFamily="34" charset="0"/>
                <a:ea typeface="Nunito" pitchFamily="34" charset="-122"/>
                <a:cs typeface="Nunito" pitchFamily="34" charset="-120"/>
              </a:rPr>
              <a:t> model on Multi-CPUs</a:t>
            </a:r>
            <a:endParaRPr lang="en-US" sz="4374"/>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sp>
        <p:nvSpPr>
          <p:cNvPr id="17" name="Text 3">
            <a:extLst>
              <a:ext uri="{FF2B5EF4-FFF2-40B4-BE49-F238E27FC236}">
                <a16:creationId xmlns:a16="http://schemas.microsoft.com/office/drawing/2014/main" id="{0E3D8C9B-7D74-F1B7-2B96-3D65E7F804EF}"/>
              </a:ext>
            </a:extLst>
          </p:cNvPr>
          <p:cNvSpPr/>
          <p:nvPr/>
        </p:nvSpPr>
        <p:spPr>
          <a:xfrm>
            <a:off x="1562259" y="2275367"/>
            <a:ext cx="200025" cy="416481"/>
          </a:xfrm>
          <a:prstGeom prst="rect">
            <a:avLst/>
          </a:prstGeom>
          <a:noFill/>
          <a:ln/>
        </p:spPr>
        <p:txBody>
          <a:bodyPr wrap="none" rtlCol="0" anchor="t"/>
          <a:lstStyle/>
          <a:p>
            <a:pPr marL="0" indent="0" algn="ctr">
              <a:lnSpc>
                <a:spcPts val="3281"/>
              </a:lnSpc>
              <a:buNone/>
            </a:pPr>
            <a:endParaRPr lang="en-US" sz="2624"/>
          </a:p>
        </p:txBody>
      </p:sp>
      <p:sp>
        <p:nvSpPr>
          <p:cNvPr id="18" name="Text 4">
            <a:extLst>
              <a:ext uri="{FF2B5EF4-FFF2-40B4-BE49-F238E27FC236}">
                <a16:creationId xmlns:a16="http://schemas.microsoft.com/office/drawing/2014/main" id="{EE606096-5998-15FD-FEBB-C89CD098FB56}"/>
              </a:ext>
            </a:extLst>
          </p:cNvPr>
          <p:cNvSpPr/>
          <p:nvPr/>
        </p:nvSpPr>
        <p:spPr>
          <a:xfrm>
            <a:off x="2133283" y="2287886"/>
            <a:ext cx="3131106" cy="347186"/>
          </a:xfrm>
          <a:prstGeom prst="rect">
            <a:avLst/>
          </a:prstGeom>
          <a:noFill/>
          <a:ln/>
        </p:spPr>
        <p:txBody>
          <a:bodyPr wrap="none" rtlCol="0" anchor="t"/>
          <a:lstStyle/>
          <a:p>
            <a:pPr marL="0" indent="0">
              <a:lnSpc>
                <a:spcPts val="2734"/>
              </a:lnSpc>
              <a:buNone/>
            </a:pPr>
            <a:r>
              <a:rPr lang="en-US" sz="2187" b="1">
                <a:solidFill>
                  <a:srgbClr val="2D4DF2"/>
                </a:solidFill>
                <a:latin typeface="Nunito" pitchFamily="34" charset="0"/>
                <a:ea typeface="Nunito" pitchFamily="34" charset="-122"/>
                <a:cs typeface="Nunito" pitchFamily="34" charset="-120"/>
              </a:rPr>
              <a:t>Using </a:t>
            </a:r>
            <a:r>
              <a:rPr lang="en-US" sz="2187" b="1" err="1">
                <a:solidFill>
                  <a:srgbClr val="2D4DF2"/>
                </a:solidFill>
                <a:latin typeface="Nunito" pitchFamily="34" charset="0"/>
                <a:ea typeface="Nunito" pitchFamily="34" charset="-122"/>
                <a:cs typeface="Nunito" pitchFamily="34" charset="-120"/>
              </a:rPr>
              <a:t>DaskXGBoost</a:t>
            </a:r>
            <a:r>
              <a:rPr lang="en-US" sz="2187" b="1">
                <a:solidFill>
                  <a:srgbClr val="2D4DF2"/>
                </a:solidFill>
                <a:latin typeface="Nunito" pitchFamily="34" charset="0"/>
                <a:ea typeface="Nunito" pitchFamily="34" charset="-122"/>
                <a:cs typeface="Nunito" pitchFamily="34" charset="-120"/>
              </a:rPr>
              <a:t> as the library</a:t>
            </a:r>
            <a:endParaRPr lang="en-US" sz="2187"/>
          </a:p>
        </p:txBody>
      </p:sp>
      <p:sp>
        <p:nvSpPr>
          <p:cNvPr id="20" name="Text 11">
            <a:extLst>
              <a:ext uri="{FF2B5EF4-FFF2-40B4-BE49-F238E27FC236}">
                <a16:creationId xmlns:a16="http://schemas.microsoft.com/office/drawing/2014/main" id="{0A8625DA-B7BC-BAF0-9142-9967562FED96}"/>
              </a:ext>
            </a:extLst>
          </p:cNvPr>
          <p:cNvSpPr/>
          <p:nvPr/>
        </p:nvSpPr>
        <p:spPr>
          <a:xfrm>
            <a:off x="8411292" y="2285976"/>
            <a:ext cx="200025" cy="416481"/>
          </a:xfrm>
          <a:prstGeom prst="rect">
            <a:avLst/>
          </a:prstGeom>
          <a:noFill/>
          <a:ln/>
        </p:spPr>
        <p:txBody>
          <a:bodyPr wrap="none" rtlCol="0" anchor="t"/>
          <a:lstStyle/>
          <a:p>
            <a:pPr marL="0" indent="0" algn="ctr">
              <a:lnSpc>
                <a:spcPts val="3281"/>
              </a:lnSpc>
              <a:buNone/>
            </a:pPr>
            <a:endParaRPr lang="en-US" sz="2624"/>
          </a:p>
        </p:txBody>
      </p:sp>
      <p:sp>
        <p:nvSpPr>
          <p:cNvPr id="21" name="Text 12">
            <a:extLst>
              <a:ext uri="{FF2B5EF4-FFF2-40B4-BE49-F238E27FC236}">
                <a16:creationId xmlns:a16="http://schemas.microsoft.com/office/drawing/2014/main" id="{98364A02-6640-FCEB-2560-FA6645A99471}"/>
              </a:ext>
            </a:extLst>
          </p:cNvPr>
          <p:cNvSpPr/>
          <p:nvPr/>
        </p:nvSpPr>
        <p:spPr>
          <a:xfrm>
            <a:off x="8946015" y="2292965"/>
            <a:ext cx="2777490" cy="347186"/>
          </a:xfrm>
          <a:prstGeom prst="rect">
            <a:avLst/>
          </a:prstGeom>
          <a:noFill/>
          <a:ln/>
        </p:spPr>
        <p:txBody>
          <a:bodyPr wrap="none" rtlCol="0" anchor="t"/>
          <a:lstStyle/>
          <a:p>
            <a:pPr marL="0" indent="0">
              <a:lnSpc>
                <a:spcPts val="2734"/>
              </a:lnSpc>
              <a:buNone/>
            </a:pPr>
            <a:endParaRPr lang="en-US" sz="2187"/>
          </a:p>
        </p:txBody>
      </p:sp>
      <p:pic>
        <p:nvPicPr>
          <p:cNvPr id="22" name="Picture 21" descr="A graph with a line&#10;&#10;Description automatically generated">
            <a:extLst>
              <a:ext uri="{FF2B5EF4-FFF2-40B4-BE49-F238E27FC236}">
                <a16:creationId xmlns:a16="http://schemas.microsoft.com/office/drawing/2014/main" id="{929DEBE3-9E2C-E2BE-A612-F1EC4F514866}"/>
              </a:ext>
            </a:extLst>
          </p:cNvPr>
          <p:cNvPicPr>
            <a:picLocks noChangeAspect="1"/>
          </p:cNvPicPr>
          <p:nvPr/>
        </p:nvPicPr>
        <p:blipFill>
          <a:blip r:embed="rId4"/>
          <a:stretch>
            <a:fillRect/>
          </a:stretch>
        </p:blipFill>
        <p:spPr>
          <a:xfrm>
            <a:off x="2127795" y="2818008"/>
            <a:ext cx="8704264" cy="4759447"/>
          </a:xfrm>
          <a:prstGeom prst="rect">
            <a:avLst/>
          </a:prstGeom>
        </p:spPr>
      </p:pic>
    </p:spTree>
    <p:extLst>
      <p:ext uri="{BB962C8B-B14F-4D97-AF65-F5344CB8AC3E}">
        <p14:creationId xmlns:p14="http://schemas.microsoft.com/office/powerpoint/2010/main" val="1490046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069799" y="1186468"/>
            <a:ext cx="646914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Neural Network using Data Parallelism</a:t>
            </a:r>
            <a:endParaRPr lang="en-US" sz="4374" dirty="0"/>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pic>
        <p:nvPicPr>
          <p:cNvPr id="11" name="Picture 10" descr="A graph of a graph&#10;&#10;Description automatically generated with medium confidence">
            <a:extLst>
              <a:ext uri="{FF2B5EF4-FFF2-40B4-BE49-F238E27FC236}">
                <a16:creationId xmlns:a16="http://schemas.microsoft.com/office/drawing/2014/main" id="{20DC814E-1238-2410-BBC3-A68E7CCBDD65}"/>
              </a:ext>
            </a:extLst>
          </p:cNvPr>
          <p:cNvPicPr>
            <a:picLocks noChangeAspect="1"/>
          </p:cNvPicPr>
          <p:nvPr/>
        </p:nvPicPr>
        <p:blipFill>
          <a:blip r:embed="rId4"/>
          <a:stretch>
            <a:fillRect/>
          </a:stretch>
        </p:blipFill>
        <p:spPr>
          <a:xfrm>
            <a:off x="3579279" y="3268088"/>
            <a:ext cx="5943600" cy="3863340"/>
          </a:xfrm>
          <a:prstGeom prst="rect">
            <a:avLst/>
          </a:prstGeom>
        </p:spPr>
      </p:pic>
      <p:sp>
        <p:nvSpPr>
          <p:cNvPr id="14" name="Text 8">
            <a:extLst>
              <a:ext uri="{FF2B5EF4-FFF2-40B4-BE49-F238E27FC236}">
                <a16:creationId xmlns:a16="http://schemas.microsoft.com/office/drawing/2014/main" id="{9C5A8A5C-EDD1-AFC4-33FF-801BB4F7FB1F}"/>
              </a:ext>
            </a:extLst>
          </p:cNvPr>
          <p:cNvSpPr/>
          <p:nvPr/>
        </p:nvSpPr>
        <p:spPr>
          <a:xfrm>
            <a:off x="3709912" y="2361457"/>
            <a:ext cx="4031337"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Using 24 CPUs</a:t>
            </a:r>
            <a:endParaRPr lang="en-US" sz="2187" dirty="0"/>
          </a:p>
        </p:txBody>
      </p:sp>
    </p:spTree>
    <p:extLst>
      <p:ext uri="{BB962C8B-B14F-4D97-AF65-F5344CB8AC3E}">
        <p14:creationId xmlns:p14="http://schemas.microsoft.com/office/powerpoint/2010/main" val="105261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634305" y="570606"/>
            <a:ext cx="1336179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Neural Network using Distributed Data Parallelism</a:t>
            </a:r>
            <a:endParaRPr lang="en-US" sz="4374" dirty="0"/>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pic>
        <p:nvPicPr>
          <p:cNvPr id="13" name="Picture 12" descr="A screenshot of a computer&#10;&#10;Description automatically generated">
            <a:extLst>
              <a:ext uri="{FF2B5EF4-FFF2-40B4-BE49-F238E27FC236}">
                <a16:creationId xmlns:a16="http://schemas.microsoft.com/office/drawing/2014/main" id="{5D54F3AF-46CB-0A7D-4A08-BFA1FCE510FB}"/>
              </a:ext>
            </a:extLst>
          </p:cNvPr>
          <p:cNvPicPr>
            <a:picLocks noChangeAspect="1"/>
          </p:cNvPicPr>
          <p:nvPr/>
        </p:nvPicPr>
        <p:blipFill>
          <a:blip r:embed="rId4"/>
          <a:stretch>
            <a:fillRect/>
          </a:stretch>
        </p:blipFill>
        <p:spPr>
          <a:xfrm>
            <a:off x="1001486" y="2411535"/>
            <a:ext cx="12192000" cy="5495925"/>
          </a:xfrm>
          <a:prstGeom prst="rect">
            <a:avLst/>
          </a:prstGeom>
        </p:spPr>
      </p:pic>
      <p:sp>
        <p:nvSpPr>
          <p:cNvPr id="15" name="Text 8">
            <a:extLst>
              <a:ext uri="{FF2B5EF4-FFF2-40B4-BE49-F238E27FC236}">
                <a16:creationId xmlns:a16="http://schemas.microsoft.com/office/drawing/2014/main" id="{5BDDF329-CD28-D85F-DE17-4D5D9ADDA280}"/>
              </a:ext>
            </a:extLst>
          </p:cNvPr>
          <p:cNvSpPr/>
          <p:nvPr/>
        </p:nvSpPr>
        <p:spPr>
          <a:xfrm>
            <a:off x="1094542" y="1628596"/>
            <a:ext cx="4031337"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Time Elapsed: 56.39 for 24 CPUs</a:t>
            </a:r>
            <a:endParaRPr lang="en-US" sz="2187" dirty="0"/>
          </a:p>
        </p:txBody>
      </p:sp>
    </p:spTree>
    <p:extLst>
      <p:ext uri="{BB962C8B-B14F-4D97-AF65-F5344CB8AC3E}">
        <p14:creationId xmlns:p14="http://schemas.microsoft.com/office/powerpoint/2010/main" val="300307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3851191" y="602220"/>
            <a:ext cx="6928018" cy="694373"/>
          </a:xfrm>
          <a:prstGeom prst="rect">
            <a:avLst/>
          </a:prstGeom>
          <a:noFill/>
          <a:ln/>
        </p:spPr>
        <p:txBody>
          <a:bodyPr wrap="none" rtlCol="0" anchor="t"/>
          <a:lstStyle/>
          <a:p>
            <a:pPr marL="0" indent="0">
              <a:lnSpc>
                <a:spcPts val="5468"/>
              </a:lnSpc>
              <a:buNone/>
            </a:pPr>
            <a:r>
              <a:rPr lang="en-US" sz="4374" b="1" dirty="0">
                <a:latin typeface="Nunito" pitchFamily="2" charset="0"/>
              </a:rPr>
              <a:t>Execution time for Models</a:t>
            </a:r>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sp>
        <p:nvSpPr>
          <p:cNvPr id="16" name="Text 4">
            <a:extLst>
              <a:ext uri="{FF2B5EF4-FFF2-40B4-BE49-F238E27FC236}">
                <a16:creationId xmlns:a16="http://schemas.microsoft.com/office/drawing/2014/main" id="{48E52001-0506-1753-A87D-EAE6379D71D4}"/>
              </a:ext>
            </a:extLst>
          </p:cNvPr>
          <p:cNvSpPr/>
          <p:nvPr/>
        </p:nvSpPr>
        <p:spPr>
          <a:xfrm>
            <a:off x="1931947" y="2254330"/>
            <a:ext cx="3131106" cy="347186"/>
          </a:xfrm>
          <a:prstGeom prst="rect">
            <a:avLst/>
          </a:prstGeom>
          <a:noFill/>
          <a:ln/>
        </p:spPr>
        <p:txBody>
          <a:bodyPr wrap="none" rtlCol="0" anchor="t"/>
          <a:lstStyle/>
          <a:p>
            <a:pPr marL="0" indent="0">
              <a:lnSpc>
                <a:spcPts val="2734"/>
              </a:lnSpc>
              <a:buNone/>
            </a:pPr>
            <a:endParaRPr lang="en-US" sz="2187" dirty="0"/>
          </a:p>
        </p:txBody>
      </p:sp>
      <p:pic>
        <p:nvPicPr>
          <p:cNvPr id="12" name="Picture 11">
            <a:extLst>
              <a:ext uri="{FF2B5EF4-FFF2-40B4-BE49-F238E27FC236}">
                <a16:creationId xmlns:a16="http://schemas.microsoft.com/office/drawing/2014/main" id="{A7530443-64CF-2591-BF3B-35B251C5EF2F}"/>
              </a:ext>
            </a:extLst>
          </p:cNvPr>
          <p:cNvPicPr>
            <a:picLocks noChangeAspect="1"/>
          </p:cNvPicPr>
          <p:nvPr/>
        </p:nvPicPr>
        <p:blipFill>
          <a:blip r:embed="rId4"/>
          <a:stretch>
            <a:fillRect/>
          </a:stretch>
        </p:blipFill>
        <p:spPr>
          <a:xfrm>
            <a:off x="2573287" y="1381503"/>
            <a:ext cx="9483826" cy="6162775"/>
          </a:xfrm>
          <a:prstGeom prst="rect">
            <a:avLst/>
          </a:prstGeom>
        </p:spPr>
      </p:pic>
    </p:spTree>
    <p:extLst>
      <p:ext uri="{BB962C8B-B14F-4D97-AF65-F5344CB8AC3E}">
        <p14:creationId xmlns:p14="http://schemas.microsoft.com/office/powerpoint/2010/main" val="176240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5975969" y="602220"/>
            <a:ext cx="2678462" cy="694373"/>
          </a:xfrm>
          <a:prstGeom prst="rect">
            <a:avLst/>
          </a:prstGeom>
          <a:noFill/>
          <a:ln/>
        </p:spPr>
        <p:txBody>
          <a:bodyPr wrap="none" rtlCol="0" anchor="t"/>
          <a:lstStyle/>
          <a:p>
            <a:pPr marL="0" indent="0">
              <a:lnSpc>
                <a:spcPts val="5468"/>
              </a:lnSpc>
              <a:buNone/>
            </a:pPr>
            <a:r>
              <a:rPr lang="en-US" sz="4374" b="1" dirty="0">
                <a:latin typeface="Nunito" pitchFamily="2" charset="0"/>
              </a:rPr>
              <a:t>Speedup</a:t>
            </a:r>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sp>
        <p:nvSpPr>
          <p:cNvPr id="16" name="Text 4">
            <a:extLst>
              <a:ext uri="{FF2B5EF4-FFF2-40B4-BE49-F238E27FC236}">
                <a16:creationId xmlns:a16="http://schemas.microsoft.com/office/drawing/2014/main" id="{48E52001-0506-1753-A87D-EAE6379D71D4}"/>
              </a:ext>
            </a:extLst>
          </p:cNvPr>
          <p:cNvSpPr/>
          <p:nvPr/>
        </p:nvSpPr>
        <p:spPr>
          <a:xfrm>
            <a:off x="1931947" y="2254330"/>
            <a:ext cx="3131106" cy="347186"/>
          </a:xfrm>
          <a:prstGeom prst="rect">
            <a:avLst/>
          </a:prstGeom>
          <a:noFill/>
          <a:ln/>
        </p:spPr>
        <p:txBody>
          <a:bodyPr wrap="none" rtlCol="0" anchor="t"/>
          <a:lstStyle/>
          <a:p>
            <a:pPr marL="0" indent="0">
              <a:lnSpc>
                <a:spcPts val="2734"/>
              </a:lnSpc>
              <a:buNone/>
            </a:pPr>
            <a:endParaRPr lang="en-US" sz="2187" dirty="0"/>
          </a:p>
        </p:txBody>
      </p:sp>
      <p:pic>
        <p:nvPicPr>
          <p:cNvPr id="15" name="Picture 14">
            <a:extLst>
              <a:ext uri="{FF2B5EF4-FFF2-40B4-BE49-F238E27FC236}">
                <a16:creationId xmlns:a16="http://schemas.microsoft.com/office/drawing/2014/main" id="{1B81D840-9A07-6663-1FCE-A2DCACFAC1FD}"/>
              </a:ext>
            </a:extLst>
          </p:cNvPr>
          <p:cNvPicPr>
            <a:picLocks noChangeAspect="1"/>
          </p:cNvPicPr>
          <p:nvPr/>
        </p:nvPicPr>
        <p:blipFill>
          <a:blip r:embed="rId4"/>
          <a:stretch>
            <a:fillRect/>
          </a:stretch>
        </p:blipFill>
        <p:spPr>
          <a:xfrm>
            <a:off x="2728273" y="1618684"/>
            <a:ext cx="9173855" cy="5925377"/>
          </a:xfrm>
          <a:prstGeom prst="rect">
            <a:avLst/>
          </a:prstGeom>
        </p:spPr>
      </p:pic>
    </p:spTree>
    <p:extLst>
      <p:ext uri="{BB962C8B-B14F-4D97-AF65-F5344CB8AC3E}">
        <p14:creationId xmlns:p14="http://schemas.microsoft.com/office/powerpoint/2010/main" val="8660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5975969" y="602220"/>
            <a:ext cx="2678462" cy="694373"/>
          </a:xfrm>
          <a:prstGeom prst="rect">
            <a:avLst/>
          </a:prstGeom>
          <a:noFill/>
          <a:ln/>
        </p:spPr>
        <p:txBody>
          <a:bodyPr wrap="none" rtlCol="0" anchor="t"/>
          <a:lstStyle/>
          <a:p>
            <a:pPr marL="0" indent="0">
              <a:lnSpc>
                <a:spcPts val="5468"/>
              </a:lnSpc>
              <a:buNone/>
            </a:pPr>
            <a:r>
              <a:rPr lang="en-US" sz="4374" b="1" dirty="0">
                <a:latin typeface="Nunito" pitchFamily="2" charset="0"/>
              </a:rPr>
              <a:t>Efficiency</a:t>
            </a:r>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sp>
        <p:nvSpPr>
          <p:cNvPr id="16" name="Text 4">
            <a:extLst>
              <a:ext uri="{FF2B5EF4-FFF2-40B4-BE49-F238E27FC236}">
                <a16:creationId xmlns:a16="http://schemas.microsoft.com/office/drawing/2014/main" id="{48E52001-0506-1753-A87D-EAE6379D71D4}"/>
              </a:ext>
            </a:extLst>
          </p:cNvPr>
          <p:cNvSpPr/>
          <p:nvPr/>
        </p:nvSpPr>
        <p:spPr>
          <a:xfrm>
            <a:off x="1931947" y="2254330"/>
            <a:ext cx="3131106" cy="347186"/>
          </a:xfrm>
          <a:prstGeom prst="rect">
            <a:avLst/>
          </a:prstGeom>
          <a:noFill/>
          <a:ln/>
        </p:spPr>
        <p:txBody>
          <a:bodyPr wrap="none" rtlCol="0" anchor="t"/>
          <a:lstStyle/>
          <a:p>
            <a:pPr marL="0" indent="0">
              <a:lnSpc>
                <a:spcPts val="2734"/>
              </a:lnSpc>
              <a:buNone/>
            </a:pPr>
            <a:endParaRPr lang="en-US" sz="2187" dirty="0"/>
          </a:p>
        </p:txBody>
      </p:sp>
      <p:pic>
        <p:nvPicPr>
          <p:cNvPr id="12" name="Picture 11">
            <a:extLst>
              <a:ext uri="{FF2B5EF4-FFF2-40B4-BE49-F238E27FC236}">
                <a16:creationId xmlns:a16="http://schemas.microsoft.com/office/drawing/2014/main" id="{7EB16421-E1AB-B0CD-38B6-28F74A2CA010}"/>
              </a:ext>
            </a:extLst>
          </p:cNvPr>
          <p:cNvPicPr>
            <a:picLocks noChangeAspect="1"/>
          </p:cNvPicPr>
          <p:nvPr/>
        </p:nvPicPr>
        <p:blipFill>
          <a:blip r:embed="rId4"/>
          <a:stretch>
            <a:fillRect/>
          </a:stretch>
        </p:blipFill>
        <p:spPr>
          <a:xfrm>
            <a:off x="2644875" y="1525405"/>
            <a:ext cx="9340650" cy="6101975"/>
          </a:xfrm>
          <a:prstGeom prst="rect">
            <a:avLst/>
          </a:prstGeom>
        </p:spPr>
      </p:pic>
    </p:spTree>
    <p:extLst>
      <p:ext uri="{BB962C8B-B14F-4D97-AF65-F5344CB8AC3E}">
        <p14:creationId xmlns:p14="http://schemas.microsoft.com/office/powerpoint/2010/main" val="189804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71248" y="655554"/>
            <a:ext cx="5554980" cy="694373"/>
          </a:xfrm>
          <a:prstGeom prst="rect">
            <a:avLst/>
          </a:prstGeom>
          <a:noFill/>
          <a:ln/>
        </p:spPr>
        <p:txBody>
          <a:bodyPr wrap="none" rtlCol="0" anchor="t"/>
          <a:lstStyle/>
          <a:p>
            <a:pPr marL="0" indent="0">
              <a:lnSpc>
                <a:spcPts val="5468"/>
              </a:lnSpc>
              <a:buNone/>
            </a:pPr>
            <a:r>
              <a:rPr lang="en-US" sz="4374" b="1">
                <a:solidFill>
                  <a:srgbClr val="00002E"/>
                </a:solidFill>
                <a:latin typeface="Nunito" pitchFamily="34" charset="0"/>
                <a:ea typeface="Nunito" pitchFamily="34" charset="-122"/>
                <a:cs typeface="Nunito" pitchFamily="34" charset="-120"/>
              </a:rPr>
              <a:t>Agenda</a:t>
            </a:r>
            <a:endParaRPr lang="en-US" sz="4374"/>
          </a:p>
        </p:txBody>
      </p:sp>
      <p:sp>
        <p:nvSpPr>
          <p:cNvPr id="5" name="Shape 2"/>
          <p:cNvSpPr/>
          <p:nvPr/>
        </p:nvSpPr>
        <p:spPr>
          <a:xfrm>
            <a:off x="2348389" y="1457715"/>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498305" y="1472905"/>
            <a:ext cx="200025" cy="416481"/>
          </a:xfrm>
          <a:prstGeom prst="rect">
            <a:avLst/>
          </a:prstGeom>
          <a:noFill/>
          <a:ln/>
        </p:spPr>
        <p:txBody>
          <a:bodyPr wrap="none" rtlCol="0" anchor="t"/>
          <a:lstStyle/>
          <a:p>
            <a:pPr marL="0" indent="0" algn="ctr">
              <a:lnSpc>
                <a:spcPts val="3281"/>
              </a:lnSpc>
              <a:buNone/>
            </a:pPr>
            <a:r>
              <a:rPr lang="en-US" sz="2624" b="1">
                <a:solidFill>
                  <a:srgbClr val="2D4DF2"/>
                </a:solidFill>
                <a:latin typeface="Nunito" pitchFamily="34" charset="0"/>
                <a:ea typeface="Nunito" pitchFamily="34" charset="-122"/>
                <a:cs typeface="Nunito" pitchFamily="34" charset="-120"/>
              </a:rPr>
              <a:t>1</a:t>
            </a:r>
            <a:endParaRPr lang="en-US" sz="2624"/>
          </a:p>
        </p:txBody>
      </p:sp>
      <p:sp>
        <p:nvSpPr>
          <p:cNvPr id="7" name="Text 4"/>
          <p:cNvSpPr/>
          <p:nvPr/>
        </p:nvSpPr>
        <p:spPr>
          <a:xfrm>
            <a:off x="2848035" y="1504860"/>
            <a:ext cx="3012162" cy="440549"/>
          </a:xfrm>
          <a:prstGeom prst="rect">
            <a:avLst/>
          </a:prstGeom>
          <a:noFill/>
          <a:ln/>
        </p:spPr>
        <p:txBody>
          <a:bodyPr wrap="square" rtlCol="0" anchor="t"/>
          <a:lstStyle/>
          <a:p>
            <a:pPr marL="0" indent="0">
              <a:lnSpc>
                <a:spcPts val="2734"/>
              </a:lnSpc>
              <a:buNone/>
            </a:pPr>
            <a:r>
              <a:rPr lang="en-US" sz="2187" b="1">
                <a:solidFill>
                  <a:srgbClr val="2D4DF2"/>
                </a:solidFill>
                <a:latin typeface="Nunito" pitchFamily="34" charset="0"/>
                <a:ea typeface="Nunito" pitchFamily="34" charset="-122"/>
                <a:cs typeface="Nunito" pitchFamily="34" charset="-120"/>
              </a:rPr>
              <a:t>Background</a:t>
            </a:r>
            <a:endParaRPr lang="en-US" sz="2187"/>
          </a:p>
        </p:txBody>
      </p:sp>
      <p:sp>
        <p:nvSpPr>
          <p:cNvPr id="10" name="Text 7"/>
          <p:cNvSpPr/>
          <p:nvPr/>
        </p:nvSpPr>
        <p:spPr>
          <a:xfrm>
            <a:off x="2864369" y="2288882"/>
            <a:ext cx="3576757" cy="347186"/>
          </a:xfrm>
          <a:prstGeom prst="rect">
            <a:avLst/>
          </a:prstGeom>
          <a:noFill/>
          <a:ln/>
        </p:spPr>
        <p:txBody>
          <a:bodyPr wrap="none" rtlCol="0" anchor="t"/>
          <a:lstStyle/>
          <a:p>
            <a:pPr marL="0" indent="0">
              <a:lnSpc>
                <a:spcPts val="2734"/>
              </a:lnSpc>
              <a:buNone/>
            </a:pPr>
            <a:r>
              <a:rPr lang="en-US" sz="2187" b="1">
                <a:solidFill>
                  <a:srgbClr val="015F98"/>
                </a:solidFill>
                <a:latin typeface="Nunito" pitchFamily="34" charset="0"/>
                <a:ea typeface="Nunito" pitchFamily="34" charset="-122"/>
                <a:cs typeface="Nunito" pitchFamily="34" charset="-120"/>
              </a:rPr>
              <a:t>Motivation</a:t>
            </a:r>
            <a:endParaRPr lang="en-US" sz="2187"/>
          </a:p>
        </p:txBody>
      </p:sp>
      <p:sp>
        <p:nvSpPr>
          <p:cNvPr id="11" name="Shape 8"/>
          <p:cNvSpPr/>
          <p:nvPr/>
        </p:nvSpPr>
        <p:spPr>
          <a:xfrm>
            <a:off x="2356553" y="2963196"/>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2" name="Text 9"/>
          <p:cNvSpPr/>
          <p:nvPr/>
        </p:nvSpPr>
        <p:spPr>
          <a:xfrm>
            <a:off x="2506452" y="3004867"/>
            <a:ext cx="200025" cy="416481"/>
          </a:xfrm>
          <a:prstGeom prst="rect">
            <a:avLst/>
          </a:prstGeom>
          <a:noFill/>
          <a:ln/>
        </p:spPr>
        <p:txBody>
          <a:bodyPr wrap="none" rtlCol="0" anchor="t"/>
          <a:lstStyle/>
          <a:p>
            <a:pPr marL="0" indent="0" algn="ctr">
              <a:lnSpc>
                <a:spcPts val="3281"/>
              </a:lnSpc>
              <a:buNone/>
            </a:pPr>
            <a:r>
              <a:rPr lang="en-US" sz="2624" b="1">
                <a:solidFill>
                  <a:srgbClr val="AD1F96"/>
                </a:solidFill>
                <a:latin typeface="Nunito" pitchFamily="34" charset="0"/>
                <a:ea typeface="Nunito" pitchFamily="34" charset="-122"/>
                <a:cs typeface="Nunito" pitchFamily="34" charset="-120"/>
              </a:rPr>
              <a:t>3</a:t>
            </a:r>
            <a:endParaRPr lang="en-US" sz="2624"/>
          </a:p>
        </p:txBody>
      </p:sp>
      <p:sp>
        <p:nvSpPr>
          <p:cNvPr id="13" name="Text 10"/>
          <p:cNvSpPr/>
          <p:nvPr/>
        </p:nvSpPr>
        <p:spPr>
          <a:xfrm>
            <a:off x="2864369" y="3030306"/>
            <a:ext cx="2777490" cy="347186"/>
          </a:xfrm>
          <a:prstGeom prst="rect">
            <a:avLst/>
          </a:prstGeom>
          <a:noFill/>
          <a:ln/>
        </p:spPr>
        <p:txBody>
          <a:bodyPr wrap="none" rtlCol="0" anchor="t"/>
          <a:lstStyle/>
          <a:p>
            <a:pPr marL="0" indent="0">
              <a:lnSpc>
                <a:spcPts val="2734"/>
              </a:lnSpc>
              <a:buNone/>
            </a:pPr>
            <a:r>
              <a:rPr lang="en-US" sz="2187" b="1">
                <a:solidFill>
                  <a:srgbClr val="AD1F96"/>
                </a:solidFill>
                <a:latin typeface="Nunito" pitchFamily="34" charset="0"/>
                <a:ea typeface="Nunito" pitchFamily="34" charset="-122"/>
                <a:cs typeface="Nunito" pitchFamily="34" charset="-120"/>
              </a:rPr>
              <a:t>Goal</a:t>
            </a:r>
            <a:endParaRPr lang="en-US" sz="2187"/>
          </a:p>
        </p:txBody>
      </p:sp>
      <p:sp>
        <p:nvSpPr>
          <p:cNvPr id="14" name="Shape 11"/>
          <p:cNvSpPr/>
          <p:nvPr/>
        </p:nvSpPr>
        <p:spPr>
          <a:xfrm>
            <a:off x="2364426" y="370614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5" name="Text 12"/>
          <p:cNvSpPr/>
          <p:nvPr/>
        </p:nvSpPr>
        <p:spPr>
          <a:xfrm>
            <a:off x="2514326" y="3747811"/>
            <a:ext cx="200025" cy="416481"/>
          </a:xfrm>
          <a:prstGeom prst="rect">
            <a:avLst/>
          </a:prstGeom>
          <a:noFill/>
          <a:ln/>
        </p:spPr>
        <p:txBody>
          <a:bodyPr wrap="none" rtlCol="0" anchor="t"/>
          <a:lstStyle/>
          <a:p>
            <a:pPr marL="0" indent="0" algn="ctr">
              <a:lnSpc>
                <a:spcPts val="3281"/>
              </a:lnSpc>
              <a:buNone/>
            </a:pPr>
            <a:r>
              <a:rPr lang="en-US" sz="2624" b="1">
                <a:solidFill>
                  <a:srgbClr val="2D4DF2"/>
                </a:solidFill>
                <a:latin typeface="Nunito" pitchFamily="34" charset="0"/>
                <a:ea typeface="Nunito" pitchFamily="34" charset="-122"/>
                <a:cs typeface="Nunito" pitchFamily="34" charset="-120"/>
              </a:rPr>
              <a:t>4</a:t>
            </a:r>
            <a:endParaRPr lang="en-US" sz="2624"/>
          </a:p>
        </p:txBody>
      </p:sp>
      <p:sp>
        <p:nvSpPr>
          <p:cNvPr id="16" name="Text 13"/>
          <p:cNvSpPr/>
          <p:nvPr/>
        </p:nvSpPr>
        <p:spPr>
          <a:xfrm>
            <a:off x="2923519" y="3755671"/>
            <a:ext cx="3233857" cy="347186"/>
          </a:xfrm>
          <a:prstGeom prst="rect">
            <a:avLst/>
          </a:prstGeom>
          <a:noFill/>
          <a:ln/>
        </p:spPr>
        <p:txBody>
          <a:bodyPr wrap="none" rtlCol="0" anchor="t"/>
          <a:lstStyle/>
          <a:p>
            <a:pPr marL="0" indent="0">
              <a:lnSpc>
                <a:spcPts val="2734"/>
              </a:lnSpc>
              <a:buNone/>
            </a:pPr>
            <a:r>
              <a:rPr lang="en-US" sz="2187" b="1">
                <a:solidFill>
                  <a:srgbClr val="2D4DF2"/>
                </a:solidFill>
                <a:latin typeface="Nunito" pitchFamily="34" charset="0"/>
                <a:ea typeface="Nunito" pitchFamily="34" charset="-122"/>
                <a:cs typeface="Nunito" pitchFamily="34" charset="-120"/>
              </a:rPr>
              <a:t>Dataset Details</a:t>
            </a:r>
            <a:endParaRPr lang="en-US" sz="2187"/>
          </a:p>
        </p:txBody>
      </p:sp>
      <p:sp>
        <p:nvSpPr>
          <p:cNvPr id="17" name="Shape 14"/>
          <p:cNvSpPr/>
          <p:nvPr/>
        </p:nvSpPr>
        <p:spPr>
          <a:xfrm>
            <a:off x="2356553" y="4440590"/>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2506452" y="4482262"/>
            <a:ext cx="200025" cy="416481"/>
          </a:xfrm>
          <a:prstGeom prst="rect">
            <a:avLst/>
          </a:prstGeom>
          <a:noFill/>
          <a:ln/>
        </p:spPr>
        <p:txBody>
          <a:bodyPr wrap="none" rtlCol="0" anchor="t"/>
          <a:lstStyle/>
          <a:p>
            <a:pPr marL="0" indent="0" algn="ctr">
              <a:lnSpc>
                <a:spcPts val="3281"/>
              </a:lnSpc>
              <a:buNone/>
            </a:pPr>
            <a:r>
              <a:rPr lang="en-US" sz="2624" b="1">
                <a:solidFill>
                  <a:srgbClr val="015F98"/>
                </a:solidFill>
                <a:latin typeface="Nunito" pitchFamily="34" charset="0"/>
                <a:ea typeface="Nunito" pitchFamily="34" charset="-122"/>
                <a:cs typeface="Nunito" pitchFamily="34" charset="-120"/>
              </a:rPr>
              <a:t>5</a:t>
            </a:r>
            <a:endParaRPr lang="en-US" sz="2624"/>
          </a:p>
        </p:txBody>
      </p:sp>
      <p:sp>
        <p:nvSpPr>
          <p:cNvPr id="19" name="Text 16"/>
          <p:cNvSpPr/>
          <p:nvPr/>
        </p:nvSpPr>
        <p:spPr>
          <a:xfrm>
            <a:off x="2864369" y="4504838"/>
            <a:ext cx="3421261" cy="347186"/>
          </a:xfrm>
          <a:prstGeom prst="rect">
            <a:avLst/>
          </a:prstGeom>
          <a:noFill/>
          <a:ln/>
        </p:spPr>
        <p:txBody>
          <a:bodyPr wrap="none" rtlCol="0" anchor="t"/>
          <a:lstStyle/>
          <a:p>
            <a:pPr marL="0" indent="0">
              <a:lnSpc>
                <a:spcPts val="2734"/>
              </a:lnSpc>
              <a:buNone/>
            </a:pPr>
            <a:r>
              <a:rPr lang="en-US" sz="2187" b="1">
                <a:solidFill>
                  <a:srgbClr val="015F98"/>
                </a:solidFill>
                <a:latin typeface="Nunito" pitchFamily="34" charset="0"/>
                <a:ea typeface="Nunito" pitchFamily="34" charset="-122"/>
                <a:cs typeface="Nunito" pitchFamily="34" charset="-120"/>
              </a:rPr>
              <a:t>Data Preprocessing and Feature Extraction</a:t>
            </a:r>
            <a:endParaRPr lang="en-US" sz="2187"/>
          </a:p>
        </p:txBody>
      </p:sp>
      <p:sp>
        <p:nvSpPr>
          <p:cNvPr id="20" name="Shape 17"/>
          <p:cNvSpPr/>
          <p:nvPr/>
        </p:nvSpPr>
        <p:spPr>
          <a:xfrm>
            <a:off x="2348092" y="5199868"/>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21" name="Text 18"/>
          <p:cNvSpPr/>
          <p:nvPr/>
        </p:nvSpPr>
        <p:spPr>
          <a:xfrm>
            <a:off x="2497992" y="5241539"/>
            <a:ext cx="200025" cy="416481"/>
          </a:xfrm>
          <a:prstGeom prst="rect">
            <a:avLst/>
          </a:prstGeom>
          <a:noFill/>
          <a:ln/>
        </p:spPr>
        <p:txBody>
          <a:bodyPr wrap="none" rtlCol="0" anchor="t"/>
          <a:lstStyle/>
          <a:p>
            <a:pPr marL="0" indent="0" algn="ctr">
              <a:lnSpc>
                <a:spcPts val="3281"/>
              </a:lnSpc>
              <a:buNone/>
            </a:pPr>
            <a:r>
              <a:rPr lang="en-US" sz="2624" b="1">
                <a:solidFill>
                  <a:srgbClr val="AD1F96"/>
                </a:solidFill>
                <a:latin typeface="Nunito" pitchFamily="34" charset="0"/>
                <a:ea typeface="Nunito" pitchFamily="34" charset="-122"/>
                <a:cs typeface="Nunito" pitchFamily="34" charset="-120"/>
              </a:rPr>
              <a:t>6</a:t>
            </a:r>
            <a:endParaRPr lang="en-US" sz="2624"/>
          </a:p>
        </p:txBody>
      </p:sp>
      <p:sp>
        <p:nvSpPr>
          <p:cNvPr id="22" name="Text 19"/>
          <p:cNvSpPr/>
          <p:nvPr/>
        </p:nvSpPr>
        <p:spPr>
          <a:xfrm>
            <a:off x="2864369" y="5239464"/>
            <a:ext cx="6566502" cy="694373"/>
          </a:xfrm>
          <a:prstGeom prst="rect">
            <a:avLst/>
          </a:prstGeom>
          <a:noFill/>
          <a:ln/>
        </p:spPr>
        <p:txBody>
          <a:bodyPr wrap="square" rtlCol="0" anchor="t"/>
          <a:lstStyle/>
          <a:p>
            <a:pPr marL="0" indent="0">
              <a:lnSpc>
                <a:spcPts val="2734"/>
              </a:lnSpc>
              <a:buNone/>
            </a:pPr>
            <a:r>
              <a:rPr lang="en-US" sz="2187" b="1">
                <a:solidFill>
                  <a:srgbClr val="AD1F96"/>
                </a:solidFill>
                <a:latin typeface="Nunito" pitchFamily="34" charset="0"/>
                <a:ea typeface="Nunito" pitchFamily="34" charset="-122"/>
                <a:cs typeface="Nunito" pitchFamily="34" charset="-120"/>
              </a:rPr>
              <a:t>Serial Execution vs. Parallel Execution on CPUs</a:t>
            </a:r>
            <a:endParaRPr lang="en-US" sz="2187"/>
          </a:p>
        </p:txBody>
      </p:sp>
      <p:sp>
        <p:nvSpPr>
          <p:cNvPr id="23" name="Shape 20"/>
          <p:cNvSpPr/>
          <p:nvPr/>
        </p:nvSpPr>
        <p:spPr>
          <a:xfrm>
            <a:off x="2348389" y="5933606"/>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24" name="Text 21"/>
          <p:cNvSpPr/>
          <p:nvPr/>
        </p:nvSpPr>
        <p:spPr>
          <a:xfrm>
            <a:off x="2498288" y="5975278"/>
            <a:ext cx="200025" cy="416481"/>
          </a:xfrm>
          <a:prstGeom prst="rect">
            <a:avLst/>
          </a:prstGeom>
          <a:noFill/>
          <a:ln/>
        </p:spPr>
        <p:txBody>
          <a:bodyPr wrap="none" rtlCol="0" anchor="t"/>
          <a:lstStyle/>
          <a:p>
            <a:pPr marL="0" indent="0" algn="ctr">
              <a:lnSpc>
                <a:spcPts val="3281"/>
              </a:lnSpc>
              <a:buNone/>
            </a:pPr>
            <a:r>
              <a:rPr lang="en-US" sz="2624" b="1">
                <a:solidFill>
                  <a:srgbClr val="2D4DF2"/>
                </a:solidFill>
                <a:latin typeface="Nunito" pitchFamily="34" charset="0"/>
                <a:ea typeface="Nunito" pitchFamily="34" charset="-122"/>
                <a:cs typeface="Nunito" pitchFamily="34" charset="-120"/>
              </a:rPr>
              <a:t>7</a:t>
            </a:r>
            <a:endParaRPr lang="en-US" sz="2624"/>
          </a:p>
        </p:txBody>
      </p:sp>
      <p:sp>
        <p:nvSpPr>
          <p:cNvPr id="25" name="Text 22"/>
          <p:cNvSpPr/>
          <p:nvPr/>
        </p:nvSpPr>
        <p:spPr>
          <a:xfrm>
            <a:off x="2848035" y="5961265"/>
            <a:ext cx="5879276" cy="715339"/>
          </a:xfrm>
          <a:prstGeom prst="rect">
            <a:avLst/>
          </a:prstGeom>
          <a:noFill/>
          <a:ln/>
        </p:spPr>
        <p:txBody>
          <a:bodyPr wrap="none" rtlCol="0" anchor="t"/>
          <a:lstStyle/>
          <a:p>
            <a:pPr>
              <a:lnSpc>
                <a:spcPts val="2734"/>
              </a:lnSpc>
            </a:pPr>
            <a:r>
              <a:rPr lang="en-US" sz="2187" b="1" dirty="0">
                <a:solidFill>
                  <a:srgbClr val="2D4DF2"/>
                </a:solidFill>
                <a:latin typeface="Nunito" pitchFamily="34" charset="0"/>
              </a:rPr>
              <a:t>Execution time for Models</a:t>
            </a:r>
          </a:p>
        </p:txBody>
      </p:sp>
      <p:sp>
        <p:nvSpPr>
          <p:cNvPr id="26" name="Shape 23"/>
          <p:cNvSpPr/>
          <p:nvPr/>
        </p:nvSpPr>
        <p:spPr>
          <a:xfrm>
            <a:off x="2343289" y="6708744"/>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27" name="Text 24"/>
          <p:cNvSpPr/>
          <p:nvPr/>
        </p:nvSpPr>
        <p:spPr>
          <a:xfrm>
            <a:off x="2493189" y="6750416"/>
            <a:ext cx="200025" cy="416481"/>
          </a:xfrm>
          <a:prstGeom prst="rect">
            <a:avLst/>
          </a:prstGeom>
          <a:noFill/>
          <a:ln/>
        </p:spPr>
        <p:txBody>
          <a:bodyPr wrap="none" rtlCol="0" anchor="t"/>
          <a:lstStyle/>
          <a:p>
            <a:pPr marL="0" indent="0" algn="ctr">
              <a:lnSpc>
                <a:spcPts val="3281"/>
              </a:lnSpc>
              <a:buNone/>
            </a:pPr>
            <a:r>
              <a:rPr lang="en-US" sz="2624" b="1">
                <a:solidFill>
                  <a:srgbClr val="015F98"/>
                </a:solidFill>
                <a:latin typeface="Nunito" pitchFamily="34" charset="0"/>
                <a:ea typeface="Nunito" pitchFamily="34" charset="-122"/>
                <a:cs typeface="Nunito" pitchFamily="34" charset="-120"/>
              </a:rPr>
              <a:t>8</a:t>
            </a:r>
            <a:endParaRPr lang="en-US" sz="2624"/>
          </a:p>
        </p:txBody>
      </p:sp>
      <p:sp>
        <p:nvSpPr>
          <p:cNvPr id="28" name="Text 25"/>
          <p:cNvSpPr/>
          <p:nvPr/>
        </p:nvSpPr>
        <p:spPr>
          <a:xfrm>
            <a:off x="2923519" y="6706253"/>
            <a:ext cx="10882128" cy="694373"/>
          </a:xfrm>
          <a:prstGeom prst="rect">
            <a:avLst/>
          </a:prstGeom>
          <a:noFill/>
          <a:ln/>
        </p:spPr>
        <p:txBody>
          <a:bodyPr wrap="square" rtlCol="0" anchor="t"/>
          <a:lstStyle/>
          <a:p>
            <a:pPr marL="0" indent="0">
              <a:lnSpc>
                <a:spcPts val="2734"/>
              </a:lnSpc>
              <a:buNone/>
            </a:pPr>
            <a:r>
              <a:rPr lang="en-US" sz="2187" b="1" dirty="0">
                <a:solidFill>
                  <a:srgbClr val="015F98"/>
                </a:solidFill>
                <a:latin typeface="Nunito" pitchFamily="34" charset="0"/>
              </a:rPr>
              <a:t>Speedup and Efficiency</a:t>
            </a:r>
            <a:endParaRPr lang="en-US" sz="2187" dirty="0"/>
          </a:p>
        </p:txBody>
      </p:sp>
      <p:sp>
        <p:nvSpPr>
          <p:cNvPr id="30" name="Shape 5"/>
          <p:cNvSpPr/>
          <p:nvPr/>
        </p:nvSpPr>
        <p:spPr>
          <a:xfrm>
            <a:off x="2348094" y="2208829"/>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31" name="Text 6"/>
          <p:cNvSpPr/>
          <p:nvPr/>
        </p:nvSpPr>
        <p:spPr>
          <a:xfrm>
            <a:off x="2506158" y="2258665"/>
            <a:ext cx="200025" cy="416481"/>
          </a:xfrm>
          <a:prstGeom prst="rect">
            <a:avLst/>
          </a:prstGeom>
          <a:noFill/>
          <a:ln/>
        </p:spPr>
        <p:txBody>
          <a:bodyPr wrap="none" rtlCol="0" anchor="t"/>
          <a:lstStyle/>
          <a:p>
            <a:pPr marL="0" indent="0" algn="ctr">
              <a:lnSpc>
                <a:spcPts val="3281"/>
              </a:lnSpc>
              <a:buNone/>
            </a:pPr>
            <a:r>
              <a:rPr lang="en-US" sz="2624" b="1">
                <a:solidFill>
                  <a:srgbClr val="015F98"/>
                </a:solidFill>
                <a:latin typeface="Nunito" pitchFamily="34" charset="0"/>
                <a:ea typeface="Nunito" pitchFamily="34" charset="-122"/>
                <a:cs typeface="Nunito" pitchFamily="34" charset="-120"/>
              </a:rPr>
              <a:t>2</a:t>
            </a:r>
            <a:endParaRPr lang="en-US" sz="2624"/>
          </a:p>
        </p:txBody>
      </p:sp>
      <p:sp>
        <p:nvSpPr>
          <p:cNvPr id="8" name="Shape 17">
            <a:extLst>
              <a:ext uri="{FF2B5EF4-FFF2-40B4-BE49-F238E27FC236}">
                <a16:creationId xmlns:a16="http://schemas.microsoft.com/office/drawing/2014/main" id="{3A3C09F2-A13D-2092-4A00-38DAC9BF4315}"/>
              </a:ext>
            </a:extLst>
          </p:cNvPr>
          <p:cNvSpPr/>
          <p:nvPr/>
        </p:nvSpPr>
        <p:spPr>
          <a:xfrm>
            <a:off x="2341101" y="7474685"/>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9" name="Text 18">
            <a:extLst>
              <a:ext uri="{FF2B5EF4-FFF2-40B4-BE49-F238E27FC236}">
                <a16:creationId xmlns:a16="http://schemas.microsoft.com/office/drawing/2014/main" id="{C89D2FAC-611E-222A-7B68-2079CB273A39}"/>
              </a:ext>
            </a:extLst>
          </p:cNvPr>
          <p:cNvSpPr/>
          <p:nvPr/>
        </p:nvSpPr>
        <p:spPr>
          <a:xfrm>
            <a:off x="2491001" y="7516356"/>
            <a:ext cx="200025" cy="416481"/>
          </a:xfrm>
          <a:prstGeom prst="rect">
            <a:avLst/>
          </a:prstGeom>
          <a:noFill/>
          <a:ln/>
        </p:spPr>
        <p:txBody>
          <a:bodyPr wrap="none" rtlCol="0" anchor="t"/>
          <a:lstStyle/>
          <a:p>
            <a:pPr marL="0" indent="0" algn="ctr">
              <a:lnSpc>
                <a:spcPts val="3281"/>
              </a:lnSpc>
              <a:buNone/>
            </a:pPr>
            <a:r>
              <a:rPr lang="en-US" sz="2624" b="1">
                <a:solidFill>
                  <a:srgbClr val="AD1F96"/>
                </a:solidFill>
                <a:latin typeface="Nunito" pitchFamily="34" charset="0"/>
                <a:ea typeface="Nunito" pitchFamily="34" charset="-122"/>
                <a:cs typeface="Nunito" pitchFamily="34" charset="-120"/>
              </a:rPr>
              <a:t>9</a:t>
            </a:r>
            <a:endParaRPr lang="en-US" sz="2624"/>
          </a:p>
        </p:txBody>
      </p:sp>
      <p:sp>
        <p:nvSpPr>
          <p:cNvPr id="29" name="Text 19">
            <a:extLst>
              <a:ext uri="{FF2B5EF4-FFF2-40B4-BE49-F238E27FC236}">
                <a16:creationId xmlns:a16="http://schemas.microsoft.com/office/drawing/2014/main" id="{E907E837-0F24-4AF0-E6E4-0F71A8098F7F}"/>
              </a:ext>
            </a:extLst>
          </p:cNvPr>
          <p:cNvSpPr/>
          <p:nvPr/>
        </p:nvSpPr>
        <p:spPr>
          <a:xfrm>
            <a:off x="2857378" y="7514281"/>
            <a:ext cx="6566502" cy="694373"/>
          </a:xfrm>
          <a:prstGeom prst="rect">
            <a:avLst/>
          </a:prstGeom>
          <a:noFill/>
          <a:ln/>
        </p:spPr>
        <p:txBody>
          <a:bodyPr wrap="square" rtlCol="0" anchor="t"/>
          <a:lstStyle/>
          <a:p>
            <a:pPr marL="0" indent="0">
              <a:lnSpc>
                <a:spcPts val="2734"/>
              </a:lnSpc>
              <a:buNone/>
            </a:pPr>
            <a:r>
              <a:rPr lang="en-US" sz="2187" b="1">
                <a:solidFill>
                  <a:srgbClr val="AD1F96"/>
                </a:solidFill>
                <a:latin typeface="Nunito" pitchFamily="34" charset="0"/>
                <a:ea typeface="Nunito" pitchFamily="34" charset="-122"/>
                <a:cs typeface="Nunito" pitchFamily="34" charset="-120"/>
              </a:rPr>
              <a:t>Conclusion</a:t>
            </a:r>
            <a:endParaRPr lang="en-US" sz="2187"/>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5975969" y="602220"/>
            <a:ext cx="2678462" cy="694373"/>
          </a:xfrm>
          <a:prstGeom prst="rect">
            <a:avLst/>
          </a:prstGeom>
          <a:noFill/>
          <a:ln/>
        </p:spPr>
        <p:txBody>
          <a:bodyPr wrap="none" rtlCol="0" anchor="t"/>
          <a:lstStyle/>
          <a:p>
            <a:pPr marL="0" indent="0">
              <a:lnSpc>
                <a:spcPts val="5468"/>
              </a:lnSpc>
              <a:buNone/>
            </a:pPr>
            <a:r>
              <a:rPr lang="en-US" sz="4374" b="1" dirty="0">
                <a:latin typeface="Nunito" pitchFamily="2" charset="0"/>
              </a:rPr>
              <a:t>Accuracy</a:t>
            </a:r>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2788964" y="2755702"/>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2788964" y="3527406"/>
            <a:ext cx="9904571" cy="1777008"/>
          </a:xfrm>
          <a:prstGeom prst="rect">
            <a:avLst/>
          </a:prstGeom>
          <a:noFill/>
          <a:ln/>
        </p:spPr>
        <p:txBody>
          <a:bodyPr wrap="square" rtlCol="0" anchor="t"/>
          <a:lstStyle/>
          <a:p>
            <a:pPr marL="0" indent="0">
              <a:lnSpc>
                <a:spcPts val="2799"/>
              </a:lnSpc>
              <a:buNone/>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sp>
        <p:nvSpPr>
          <p:cNvPr id="16" name="Text 4">
            <a:extLst>
              <a:ext uri="{FF2B5EF4-FFF2-40B4-BE49-F238E27FC236}">
                <a16:creationId xmlns:a16="http://schemas.microsoft.com/office/drawing/2014/main" id="{48E52001-0506-1753-A87D-EAE6379D71D4}"/>
              </a:ext>
            </a:extLst>
          </p:cNvPr>
          <p:cNvSpPr/>
          <p:nvPr/>
        </p:nvSpPr>
        <p:spPr>
          <a:xfrm>
            <a:off x="1931947" y="2254330"/>
            <a:ext cx="3131106" cy="347186"/>
          </a:xfrm>
          <a:prstGeom prst="rect">
            <a:avLst/>
          </a:prstGeom>
          <a:noFill/>
          <a:ln/>
        </p:spPr>
        <p:txBody>
          <a:bodyPr wrap="none" rtlCol="0" anchor="t"/>
          <a:lstStyle/>
          <a:p>
            <a:pPr marL="0" indent="0">
              <a:lnSpc>
                <a:spcPts val="2734"/>
              </a:lnSpc>
              <a:buNone/>
            </a:pPr>
            <a:endParaRPr lang="en-US" sz="2187" dirty="0"/>
          </a:p>
        </p:txBody>
      </p:sp>
      <p:pic>
        <p:nvPicPr>
          <p:cNvPr id="14" name="Picture 13" descr="A table with numbers and letters&#10;&#10;Description automatically generated">
            <a:extLst>
              <a:ext uri="{FF2B5EF4-FFF2-40B4-BE49-F238E27FC236}">
                <a16:creationId xmlns:a16="http://schemas.microsoft.com/office/drawing/2014/main" id="{9F7F0171-5DC6-EBC2-0012-56A469195A33}"/>
              </a:ext>
            </a:extLst>
          </p:cNvPr>
          <p:cNvPicPr>
            <a:picLocks noChangeAspect="1"/>
          </p:cNvPicPr>
          <p:nvPr/>
        </p:nvPicPr>
        <p:blipFill>
          <a:blip r:embed="rId4"/>
          <a:stretch>
            <a:fillRect/>
          </a:stretch>
        </p:blipFill>
        <p:spPr>
          <a:xfrm>
            <a:off x="1675059" y="1454310"/>
            <a:ext cx="4990212" cy="3180382"/>
          </a:xfrm>
          <a:prstGeom prst="rect">
            <a:avLst/>
          </a:prstGeom>
        </p:spPr>
      </p:pic>
      <p:pic>
        <p:nvPicPr>
          <p:cNvPr id="15" name="Picture 14" descr="A table with numbers and letters&#10;&#10;Description automatically generated">
            <a:extLst>
              <a:ext uri="{FF2B5EF4-FFF2-40B4-BE49-F238E27FC236}">
                <a16:creationId xmlns:a16="http://schemas.microsoft.com/office/drawing/2014/main" id="{E07FDFC0-C37F-729F-45B7-7E47EF5D974C}"/>
              </a:ext>
            </a:extLst>
          </p:cNvPr>
          <p:cNvPicPr>
            <a:picLocks noChangeAspect="1"/>
          </p:cNvPicPr>
          <p:nvPr/>
        </p:nvPicPr>
        <p:blipFill>
          <a:blip r:embed="rId5"/>
          <a:stretch>
            <a:fillRect/>
          </a:stretch>
        </p:blipFill>
        <p:spPr>
          <a:xfrm>
            <a:off x="7541124" y="1403208"/>
            <a:ext cx="5327060" cy="3231484"/>
          </a:xfrm>
          <a:prstGeom prst="rect">
            <a:avLst/>
          </a:prstGeom>
        </p:spPr>
      </p:pic>
      <p:sp>
        <p:nvSpPr>
          <p:cNvPr id="18" name="Text 7">
            <a:extLst>
              <a:ext uri="{FF2B5EF4-FFF2-40B4-BE49-F238E27FC236}">
                <a16:creationId xmlns:a16="http://schemas.microsoft.com/office/drawing/2014/main" id="{C351D210-72B2-5AE3-1030-A9B62DEF7CD7}"/>
              </a:ext>
            </a:extLst>
          </p:cNvPr>
          <p:cNvSpPr/>
          <p:nvPr/>
        </p:nvSpPr>
        <p:spPr>
          <a:xfrm>
            <a:off x="1675059" y="4917308"/>
            <a:ext cx="11193125" cy="273675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00002E"/>
                </a:solidFill>
                <a:latin typeface="PT Sans" pitchFamily="34" charset="0"/>
              </a:rPr>
              <a:t>Our models achieved high accuracy (above 99%) for asteroid classification using Random Forest, KNN, and </a:t>
            </a:r>
            <a:r>
              <a:rPr lang="en-US" sz="1750" dirty="0" err="1">
                <a:solidFill>
                  <a:srgbClr val="00002E"/>
                </a:solidFill>
                <a:latin typeface="PT Sans" pitchFamily="34" charset="0"/>
              </a:rPr>
              <a:t>XGBoost</a:t>
            </a:r>
            <a:r>
              <a:rPr lang="en-US" sz="1750" dirty="0">
                <a:solidFill>
                  <a:srgbClr val="00002E"/>
                </a:solidFill>
                <a:latin typeface="PT Sans" pitchFamily="34" charset="0"/>
              </a:rPr>
              <a:t> algorithms.</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The above table accuracies are from research paper which are similar to our models. [1]</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It's important to consider potential overfitting, which can occur when models memorize training data specifics and perform poorly on unseen data. Our focus prioritized parallelization for faster training over extensive hyperparameter tuning to mitigate overfitting.</a:t>
            </a:r>
          </a:p>
        </p:txBody>
      </p:sp>
    </p:spTree>
    <p:extLst>
      <p:ext uri="{BB962C8B-B14F-4D97-AF65-F5344CB8AC3E}">
        <p14:creationId xmlns:p14="http://schemas.microsoft.com/office/powerpoint/2010/main" val="2315500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5790528" y="1112556"/>
            <a:ext cx="3049344"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Conclusion</a:t>
            </a:r>
            <a:endParaRPr lang="en-US" sz="4374" dirty="0"/>
          </a:p>
        </p:txBody>
      </p:sp>
      <p:sp>
        <p:nvSpPr>
          <p:cNvPr id="5" name="Shape 2"/>
          <p:cNvSpPr/>
          <p:nvPr/>
        </p:nvSpPr>
        <p:spPr>
          <a:xfrm>
            <a:off x="2348389" y="2614571"/>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2498288" y="2656243"/>
            <a:ext cx="200025" cy="416481"/>
          </a:xfrm>
          <a:prstGeom prst="rect">
            <a:avLst/>
          </a:prstGeom>
          <a:noFill/>
          <a:ln/>
        </p:spPr>
        <p:txBody>
          <a:bodyPr wrap="none" rtlCol="0" anchor="t"/>
          <a:lstStyle/>
          <a:p>
            <a:pPr marL="0" indent="0" algn="ctr">
              <a:lnSpc>
                <a:spcPts val="3281"/>
              </a:lnSpc>
              <a:buNone/>
            </a:pPr>
            <a:r>
              <a:rPr lang="en-US" sz="2624" b="1">
                <a:solidFill>
                  <a:srgbClr val="2D4DF2"/>
                </a:solidFill>
                <a:latin typeface="Nunito" pitchFamily="34" charset="0"/>
                <a:ea typeface="Nunito" pitchFamily="34" charset="-122"/>
                <a:cs typeface="Nunito" pitchFamily="34" charset="-120"/>
              </a:rPr>
              <a:t>1</a:t>
            </a:r>
            <a:endParaRPr lang="en-US" sz="2624"/>
          </a:p>
        </p:txBody>
      </p:sp>
      <p:sp>
        <p:nvSpPr>
          <p:cNvPr id="7" name="Text 4"/>
          <p:cNvSpPr/>
          <p:nvPr/>
        </p:nvSpPr>
        <p:spPr>
          <a:xfrm>
            <a:off x="3070503" y="2690890"/>
            <a:ext cx="2777490" cy="347186"/>
          </a:xfrm>
          <a:prstGeom prst="rect">
            <a:avLst/>
          </a:prstGeom>
          <a:noFill/>
          <a:ln/>
        </p:spPr>
        <p:txBody>
          <a:bodyPr wrap="none" rtlCol="0" anchor="t"/>
          <a:lstStyle/>
          <a:p>
            <a:pPr marL="0" indent="0">
              <a:lnSpc>
                <a:spcPts val="2734"/>
              </a:lnSpc>
              <a:buNone/>
            </a:pPr>
            <a:r>
              <a:rPr lang="en-US" sz="2187" b="1">
                <a:solidFill>
                  <a:srgbClr val="2D4DF2"/>
                </a:solidFill>
                <a:latin typeface="Nunito" pitchFamily="34" charset="0"/>
                <a:ea typeface="Nunito" pitchFamily="34" charset="-122"/>
                <a:cs typeface="Nunito" pitchFamily="34" charset="-120"/>
              </a:rPr>
              <a:t>Key Insights</a:t>
            </a:r>
            <a:endParaRPr lang="en-US" sz="2187"/>
          </a:p>
        </p:txBody>
      </p:sp>
      <p:sp>
        <p:nvSpPr>
          <p:cNvPr id="8" name="Text 5"/>
          <p:cNvSpPr/>
          <p:nvPr/>
        </p:nvSpPr>
        <p:spPr>
          <a:xfrm>
            <a:off x="3070503" y="3171307"/>
            <a:ext cx="4505682" cy="1066205"/>
          </a:xfrm>
          <a:prstGeom prst="rect">
            <a:avLst/>
          </a:prstGeom>
          <a:noFill/>
          <a:ln/>
        </p:spPr>
        <p:txBody>
          <a:bodyPr wrap="square" rtlCol="0" anchor="t"/>
          <a:lstStyle/>
          <a:p>
            <a:pPr marL="0" indent="0">
              <a:lnSpc>
                <a:spcPts val="2799"/>
              </a:lnSpc>
              <a:buNone/>
            </a:pPr>
            <a:r>
              <a:rPr lang="en-US" sz="1750">
                <a:solidFill>
                  <a:srgbClr val="00002E"/>
                </a:solidFill>
                <a:latin typeface="PT Sans" pitchFamily="34" charset="0"/>
              </a:rPr>
              <a:t>When using multiprocessing to parallelize a function, the cost of overhead needs to be considered, otherwise it may not be as effective as serial execution</a:t>
            </a:r>
          </a:p>
        </p:txBody>
      </p:sp>
      <p:sp>
        <p:nvSpPr>
          <p:cNvPr id="9" name="Shape 6"/>
          <p:cNvSpPr/>
          <p:nvPr/>
        </p:nvSpPr>
        <p:spPr>
          <a:xfrm>
            <a:off x="7426285" y="2614571"/>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0" name="Text 7"/>
          <p:cNvSpPr/>
          <p:nvPr/>
        </p:nvSpPr>
        <p:spPr>
          <a:xfrm>
            <a:off x="7576185" y="2656243"/>
            <a:ext cx="200025" cy="416481"/>
          </a:xfrm>
          <a:prstGeom prst="rect">
            <a:avLst/>
          </a:prstGeom>
          <a:noFill/>
          <a:ln/>
        </p:spPr>
        <p:txBody>
          <a:bodyPr wrap="none" rtlCol="0" anchor="t"/>
          <a:lstStyle/>
          <a:p>
            <a:pPr marL="0" indent="0" algn="ctr">
              <a:lnSpc>
                <a:spcPts val="3281"/>
              </a:lnSpc>
              <a:buNone/>
            </a:pPr>
            <a:r>
              <a:rPr lang="en-US" sz="2624" b="1">
                <a:solidFill>
                  <a:srgbClr val="015F98"/>
                </a:solidFill>
                <a:latin typeface="Nunito" pitchFamily="34" charset="0"/>
                <a:ea typeface="Nunito" pitchFamily="34" charset="-122"/>
                <a:cs typeface="Nunito" pitchFamily="34" charset="-120"/>
              </a:rPr>
              <a:t>2</a:t>
            </a:r>
            <a:endParaRPr lang="en-US" sz="2624"/>
          </a:p>
        </p:txBody>
      </p:sp>
      <p:sp>
        <p:nvSpPr>
          <p:cNvPr id="11" name="Text 8"/>
          <p:cNvSpPr/>
          <p:nvPr/>
        </p:nvSpPr>
        <p:spPr>
          <a:xfrm>
            <a:off x="8148399" y="2690890"/>
            <a:ext cx="4031337" cy="347186"/>
          </a:xfrm>
          <a:prstGeom prst="rect">
            <a:avLst/>
          </a:prstGeom>
          <a:noFill/>
          <a:ln/>
        </p:spPr>
        <p:txBody>
          <a:bodyPr wrap="none" rtlCol="0" anchor="t"/>
          <a:lstStyle/>
          <a:p>
            <a:pPr marL="0" indent="0">
              <a:lnSpc>
                <a:spcPts val="2734"/>
              </a:lnSpc>
              <a:buNone/>
            </a:pPr>
            <a:r>
              <a:rPr lang="en-US" sz="2187" b="1">
                <a:solidFill>
                  <a:srgbClr val="015F98"/>
                </a:solidFill>
                <a:latin typeface="Nunito" pitchFamily="34" charset="0"/>
                <a:ea typeface="Nunito" pitchFamily="34" charset="-122"/>
                <a:cs typeface="Nunito" pitchFamily="34" charset="-120"/>
              </a:rPr>
              <a:t>Parallel Computing Advantages</a:t>
            </a:r>
            <a:endParaRPr lang="en-US" sz="2187"/>
          </a:p>
        </p:txBody>
      </p:sp>
      <p:sp>
        <p:nvSpPr>
          <p:cNvPr id="12" name="Text 9"/>
          <p:cNvSpPr/>
          <p:nvPr/>
        </p:nvSpPr>
        <p:spPr>
          <a:xfrm>
            <a:off x="8148399" y="3171307"/>
            <a:ext cx="4133612" cy="1066205"/>
          </a:xfrm>
          <a:prstGeom prst="rect">
            <a:avLst/>
          </a:prstGeom>
          <a:noFill/>
          <a:ln/>
        </p:spPr>
        <p:txBody>
          <a:bodyPr wrap="square" rtlCol="0" anchor="t"/>
          <a:lstStyle/>
          <a:p>
            <a:pPr marR="0" lvl="0" algn="just">
              <a:lnSpc>
                <a:spcPct val="115000"/>
              </a:lnSpc>
              <a:spcBef>
                <a:spcPts val="0"/>
              </a:spcBef>
              <a:spcAft>
                <a:spcPts val="800"/>
              </a:spcAft>
            </a:pPr>
            <a:r>
              <a:rPr lang="en-US" sz="1750">
                <a:solidFill>
                  <a:srgbClr val="00002E"/>
                </a:solidFill>
                <a:latin typeface="PT Sans" pitchFamily="34" charset="0"/>
              </a:rPr>
              <a:t>Proper use of </a:t>
            </a:r>
            <a:r>
              <a:rPr lang="en-US" sz="1750" err="1">
                <a:solidFill>
                  <a:srgbClr val="00002E"/>
                </a:solidFill>
                <a:latin typeface="PT Sans" pitchFamily="34" charset="0"/>
              </a:rPr>
              <a:t>Dask</a:t>
            </a:r>
            <a:r>
              <a:rPr lang="en-US" sz="1750">
                <a:solidFill>
                  <a:srgbClr val="00002E"/>
                </a:solidFill>
                <a:latin typeface="PT Sans" pitchFamily="34" charset="0"/>
              </a:rPr>
              <a:t> </a:t>
            </a:r>
            <a:r>
              <a:rPr lang="en-US" sz="1750" err="1">
                <a:solidFill>
                  <a:srgbClr val="00002E"/>
                </a:solidFill>
                <a:latin typeface="PT Sans" pitchFamily="34" charset="0"/>
              </a:rPr>
              <a:t>Dataframe</a:t>
            </a:r>
            <a:r>
              <a:rPr lang="en-US" sz="1750">
                <a:solidFill>
                  <a:srgbClr val="00002E"/>
                </a:solidFill>
                <a:latin typeface="PT Sans" pitchFamily="34" charset="0"/>
              </a:rPr>
              <a:t> can significantly improve the computation time of Pandas. Using Multi-GPUs to train and Evaluate the model for faster computation.</a:t>
            </a:r>
          </a:p>
          <a:p>
            <a:pPr marR="0" lvl="0" algn="just">
              <a:lnSpc>
                <a:spcPct val="115000"/>
              </a:lnSpc>
              <a:spcBef>
                <a:spcPts val="0"/>
              </a:spcBef>
              <a:spcAft>
                <a:spcPts val="800"/>
              </a:spcAft>
            </a:pPr>
            <a:endParaRPr lang="en-US" sz="1750">
              <a:solidFill>
                <a:srgbClr val="00002E"/>
              </a:solidFill>
              <a:latin typeface="PT Sans" pitchFamily="34" charset="0"/>
            </a:endParaRPr>
          </a:p>
        </p:txBody>
      </p:sp>
      <p:sp>
        <p:nvSpPr>
          <p:cNvPr id="13" name="Shape 10"/>
          <p:cNvSpPr/>
          <p:nvPr/>
        </p:nvSpPr>
        <p:spPr>
          <a:xfrm>
            <a:off x="2348389" y="4968835"/>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2498288" y="5010507"/>
            <a:ext cx="200025" cy="416481"/>
          </a:xfrm>
          <a:prstGeom prst="rect">
            <a:avLst/>
          </a:prstGeom>
          <a:noFill/>
          <a:ln/>
        </p:spPr>
        <p:txBody>
          <a:bodyPr wrap="none" rtlCol="0" anchor="t"/>
          <a:lstStyle/>
          <a:p>
            <a:pPr marL="0" indent="0" algn="ctr">
              <a:lnSpc>
                <a:spcPts val="3281"/>
              </a:lnSpc>
              <a:buNone/>
            </a:pPr>
            <a:r>
              <a:rPr lang="en-US" sz="2624" b="1">
                <a:solidFill>
                  <a:srgbClr val="AD1F96"/>
                </a:solidFill>
                <a:latin typeface="Nunito" pitchFamily="34" charset="0"/>
                <a:ea typeface="Nunito" pitchFamily="34" charset="-122"/>
                <a:cs typeface="Nunito" pitchFamily="34" charset="-120"/>
              </a:rPr>
              <a:t>3</a:t>
            </a:r>
            <a:endParaRPr lang="en-US" sz="2624"/>
          </a:p>
        </p:txBody>
      </p:sp>
      <p:sp>
        <p:nvSpPr>
          <p:cNvPr id="15" name="Text 12"/>
          <p:cNvSpPr/>
          <p:nvPr/>
        </p:nvSpPr>
        <p:spPr>
          <a:xfrm>
            <a:off x="3070503" y="5045154"/>
            <a:ext cx="2777490" cy="347186"/>
          </a:xfrm>
          <a:prstGeom prst="rect">
            <a:avLst/>
          </a:prstGeom>
          <a:noFill/>
          <a:ln/>
        </p:spPr>
        <p:txBody>
          <a:bodyPr wrap="none" rtlCol="0" anchor="t"/>
          <a:lstStyle/>
          <a:p>
            <a:pPr marL="0" indent="0">
              <a:lnSpc>
                <a:spcPts val="2734"/>
              </a:lnSpc>
              <a:buNone/>
            </a:pPr>
            <a:r>
              <a:rPr lang="en-US" sz="2187" b="1">
                <a:solidFill>
                  <a:srgbClr val="AD1F96"/>
                </a:solidFill>
                <a:latin typeface="Nunito" pitchFamily="34" charset="0"/>
                <a:ea typeface="Nunito" pitchFamily="34" charset="-122"/>
                <a:cs typeface="Nunito" pitchFamily="34" charset="-120"/>
              </a:rPr>
              <a:t>Future Directions</a:t>
            </a:r>
            <a:endParaRPr lang="en-US" sz="2187"/>
          </a:p>
        </p:txBody>
      </p:sp>
      <p:sp>
        <p:nvSpPr>
          <p:cNvPr id="16" name="Text 13"/>
          <p:cNvSpPr/>
          <p:nvPr/>
        </p:nvSpPr>
        <p:spPr>
          <a:xfrm>
            <a:off x="3070503" y="5525572"/>
            <a:ext cx="4133612" cy="1066205"/>
          </a:xfrm>
          <a:prstGeom prst="rect">
            <a:avLst/>
          </a:prstGeom>
          <a:noFill/>
          <a:ln/>
        </p:spPr>
        <p:txBody>
          <a:bodyPr wrap="square" rtlCol="0" anchor="t"/>
          <a:lstStyle/>
          <a:p>
            <a:pPr marL="0" indent="0">
              <a:lnSpc>
                <a:spcPts val="2799"/>
              </a:lnSpc>
              <a:buNone/>
            </a:pPr>
            <a:r>
              <a:rPr lang="en-US" sz="1750">
                <a:solidFill>
                  <a:srgbClr val="00002E"/>
                </a:solidFill>
                <a:latin typeface="PT Sans" pitchFamily="34" charset="0"/>
                <a:ea typeface="PT Sans" pitchFamily="34" charset="-122"/>
                <a:cs typeface="PT Sans" pitchFamily="34" charset="-120"/>
              </a:rPr>
              <a:t>Discuss potential enhancements, such as leveraging GPU acceleration, to further optimize the system.</a:t>
            </a:r>
            <a:endParaRPr lang="en-US" sz="1750"/>
          </a:p>
        </p:txBody>
      </p:sp>
      <p:sp>
        <p:nvSpPr>
          <p:cNvPr id="17" name="Shape 14"/>
          <p:cNvSpPr/>
          <p:nvPr/>
        </p:nvSpPr>
        <p:spPr>
          <a:xfrm>
            <a:off x="7426285" y="4968835"/>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8" name="Text 15"/>
          <p:cNvSpPr/>
          <p:nvPr/>
        </p:nvSpPr>
        <p:spPr>
          <a:xfrm>
            <a:off x="7576185" y="5010507"/>
            <a:ext cx="200025" cy="416481"/>
          </a:xfrm>
          <a:prstGeom prst="rect">
            <a:avLst/>
          </a:prstGeom>
          <a:noFill/>
          <a:ln/>
        </p:spPr>
        <p:txBody>
          <a:bodyPr wrap="none" rtlCol="0" anchor="t"/>
          <a:lstStyle/>
          <a:p>
            <a:pPr marL="0" indent="0" algn="ctr">
              <a:lnSpc>
                <a:spcPts val="3281"/>
              </a:lnSpc>
              <a:buNone/>
            </a:pPr>
            <a:r>
              <a:rPr lang="en-US" sz="2624" b="1">
                <a:solidFill>
                  <a:srgbClr val="2D4DF2"/>
                </a:solidFill>
                <a:latin typeface="Nunito" pitchFamily="34" charset="0"/>
                <a:ea typeface="Nunito" pitchFamily="34" charset="-122"/>
                <a:cs typeface="Nunito" pitchFamily="34" charset="-120"/>
              </a:rPr>
              <a:t>4</a:t>
            </a:r>
            <a:endParaRPr lang="en-US" sz="2624"/>
          </a:p>
        </p:txBody>
      </p:sp>
      <p:sp>
        <p:nvSpPr>
          <p:cNvPr id="19" name="Text 16"/>
          <p:cNvSpPr/>
          <p:nvPr/>
        </p:nvSpPr>
        <p:spPr>
          <a:xfrm>
            <a:off x="8148399" y="5045154"/>
            <a:ext cx="2777490" cy="347186"/>
          </a:xfrm>
          <a:prstGeom prst="rect">
            <a:avLst/>
          </a:prstGeom>
          <a:noFill/>
          <a:ln/>
        </p:spPr>
        <p:txBody>
          <a:bodyPr wrap="none" rtlCol="0" anchor="t"/>
          <a:lstStyle/>
          <a:p>
            <a:pPr marL="0" indent="0">
              <a:lnSpc>
                <a:spcPts val="2734"/>
              </a:lnSpc>
              <a:buNone/>
            </a:pPr>
            <a:r>
              <a:rPr lang="en-US" sz="2187" b="1">
                <a:solidFill>
                  <a:srgbClr val="2D4DF2"/>
                </a:solidFill>
                <a:latin typeface="Nunito" pitchFamily="34" charset="0"/>
                <a:ea typeface="Nunito" pitchFamily="34" charset="-122"/>
                <a:cs typeface="Nunito" pitchFamily="34" charset="-120"/>
              </a:rPr>
              <a:t>Broader Impact</a:t>
            </a:r>
            <a:endParaRPr lang="en-US" sz="2187"/>
          </a:p>
        </p:txBody>
      </p:sp>
      <p:sp>
        <p:nvSpPr>
          <p:cNvPr id="20" name="Text 17"/>
          <p:cNvSpPr/>
          <p:nvPr/>
        </p:nvSpPr>
        <p:spPr>
          <a:xfrm>
            <a:off x="8148399" y="5525572"/>
            <a:ext cx="4133612" cy="1066205"/>
          </a:xfrm>
          <a:prstGeom prst="rect">
            <a:avLst/>
          </a:prstGeom>
          <a:noFill/>
          <a:ln/>
        </p:spPr>
        <p:txBody>
          <a:bodyPr wrap="square" rtlCol="0" anchor="t"/>
          <a:lstStyle/>
          <a:p>
            <a:pPr marL="0" indent="0">
              <a:lnSpc>
                <a:spcPts val="2799"/>
              </a:lnSpc>
              <a:buNone/>
            </a:pPr>
            <a:r>
              <a:rPr lang="en-US" sz="1750">
                <a:solidFill>
                  <a:srgbClr val="00002E"/>
                </a:solidFill>
                <a:latin typeface="PT Sans" pitchFamily="34" charset="0"/>
              </a:rPr>
              <a:t>This can pave way for further faster estimates using the parallelization techniques as far as asteroid threats are concerned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1745450" y="1015021"/>
            <a:ext cx="6469142" cy="694373"/>
          </a:xfrm>
          <a:prstGeom prst="rect">
            <a:avLst/>
          </a:prstGeom>
          <a:noFill/>
          <a:ln/>
        </p:spPr>
        <p:txBody>
          <a:bodyPr wrap="none" rtlCol="0" anchor="t"/>
          <a:lstStyle/>
          <a:p>
            <a:pPr marL="0" indent="0">
              <a:lnSpc>
                <a:spcPts val="5468"/>
              </a:lnSpc>
              <a:buNone/>
            </a:pPr>
            <a:r>
              <a:rPr lang="en-US" sz="4374" b="1">
                <a:solidFill>
                  <a:srgbClr val="00002E"/>
                </a:solidFill>
                <a:latin typeface="Nunito" pitchFamily="34" charset="0"/>
                <a:ea typeface="Nunito" pitchFamily="34" charset="-122"/>
                <a:cs typeface="Nunito" pitchFamily="34" charset="-120"/>
              </a:rPr>
              <a:t>References</a:t>
            </a:r>
            <a:endParaRPr lang="en-US" sz="4374"/>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endParaRPr lang="en-US" sz="2187"/>
          </a:p>
        </p:txBody>
      </p:sp>
      <p:sp>
        <p:nvSpPr>
          <p:cNvPr id="6" name="Text 3"/>
          <p:cNvSpPr/>
          <p:nvPr/>
        </p:nvSpPr>
        <p:spPr>
          <a:xfrm>
            <a:off x="1805962" y="2206956"/>
            <a:ext cx="11018476" cy="1421606"/>
          </a:xfrm>
          <a:prstGeom prst="rect">
            <a:avLst/>
          </a:prstGeom>
          <a:noFill/>
          <a:ln/>
        </p:spPr>
        <p:txBody>
          <a:bodyPr wrap="square" rtlCol="0" anchor="t"/>
          <a:lstStyle/>
          <a:p>
            <a:pPr marL="0" indent="0">
              <a:lnSpc>
                <a:spcPts val="2799"/>
              </a:lnSpc>
              <a:buNone/>
            </a:pPr>
            <a:endParaRPr lang="en-US" sz="175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endParaRPr lang="en-US" sz="2187"/>
          </a:p>
        </p:txBody>
      </p:sp>
      <p:sp>
        <p:nvSpPr>
          <p:cNvPr id="8" name="Text 5"/>
          <p:cNvSpPr/>
          <p:nvPr/>
        </p:nvSpPr>
        <p:spPr>
          <a:xfrm>
            <a:off x="1745450" y="1863089"/>
            <a:ext cx="9904571" cy="4856493"/>
          </a:xfrm>
          <a:prstGeom prst="rect">
            <a:avLst/>
          </a:prstGeom>
          <a:noFill/>
          <a:ln/>
        </p:spPr>
        <p:txBody>
          <a:bodyPr wrap="square" rtlCol="0" anchor="t"/>
          <a:lstStyle/>
          <a:p>
            <a:pPr marL="285750" indent="-285750">
              <a:lnSpc>
                <a:spcPts val="2799"/>
              </a:lnSpc>
              <a:buFont typeface="Arial" panose="020B0604020202020204" pitchFamily="34" charset="0"/>
              <a:buChar char="•"/>
            </a:pPr>
            <a:endParaRPr lang="en-US" sz="1750">
              <a:solidFill>
                <a:srgbClr val="00002E"/>
              </a:solidFill>
              <a:latin typeface="PT Sans" pitchFamily="34" charset="0"/>
            </a:endParaRPr>
          </a:p>
          <a:p>
            <a:pPr marL="0" marR="0" algn="just">
              <a:lnSpc>
                <a:spcPct val="115000"/>
              </a:lnSpc>
              <a:spcBef>
                <a:spcPts val="0"/>
              </a:spcBef>
              <a:spcAft>
                <a:spcPts val="0"/>
              </a:spcAft>
            </a:pPr>
            <a:r>
              <a:rPr lang="en-US" sz="1750">
                <a:solidFill>
                  <a:srgbClr val="00002E"/>
                </a:solidFill>
                <a:latin typeface="PT Sans" pitchFamily="34" charset="0"/>
              </a:rPr>
              <a:t>[1] Hossain, Mir </a:t>
            </a:r>
            <a:r>
              <a:rPr lang="en-US" sz="1750" err="1">
                <a:solidFill>
                  <a:srgbClr val="00002E"/>
                </a:solidFill>
                <a:latin typeface="PT Sans" pitchFamily="34" charset="0"/>
              </a:rPr>
              <a:t>Sakhawat</a:t>
            </a:r>
            <a:r>
              <a:rPr lang="en-US" sz="1750">
                <a:solidFill>
                  <a:srgbClr val="00002E"/>
                </a:solidFill>
                <a:latin typeface="PT Sans" pitchFamily="34" charset="0"/>
              </a:rPr>
              <a:t> &amp; </a:t>
            </a:r>
            <a:r>
              <a:rPr lang="en-US" sz="1750" err="1">
                <a:solidFill>
                  <a:srgbClr val="00002E"/>
                </a:solidFill>
                <a:latin typeface="PT Sans" pitchFamily="34" charset="0"/>
              </a:rPr>
              <a:t>Zabed</a:t>
            </a:r>
            <a:r>
              <a:rPr lang="en-US" sz="1750">
                <a:solidFill>
                  <a:srgbClr val="00002E"/>
                </a:solidFill>
                <a:latin typeface="PT Sans" pitchFamily="34" charset="0"/>
              </a:rPr>
              <a:t>, Md. (2023). Machine Learning Approaches for Classification and Diameter Prediction of Asteroids dx.doi.org/10.1007/978-981-19-7528-8_4 Accessed 12 March 2024.</a:t>
            </a:r>
          </a:p>
          <a:p>
            <a:pPr marL="0" marR="0" algn="just">
              <a:lnSpc>
                <a:spcPct val="115000"/>
              </a:lnSpc>
              <a:spcBef>
                <a:spcPts val="0"/>
              </a:spcBef>
              <a:spcAft>
                <a:spcPts val="0"/>
              </a:spcAft>
            </a:pPr>
            <a:endParaRPr lang="en-US" sz="1750">
              <a:solidFill>
                <a:srgbClr val="00002E"/>
              </a:solidFill>
              <a:latin typeface="PT Sans" pitchFamily="34" charset="0"/>
            </a:endParaRPr>
          </a:p>
          <a:p>
            <a:pPr marL="0" marR="0" algn="just">
              <a:lnSpc>
                <a:spcPct val="115000"/>
              </a:lnSpc>
              <a:spcBef>
                <a:spcPts val="0"/>
              </a:spcBef>
              <a:spcAft>
                <a:spcPts val="0"/>
              </a:spcAft>
            </a:pPr>
            <a:r>
              <a:rPr lang="en-US" sz="1750">
                <a:solidFill>
                  <a:srgbClr val="00002E"/>
                </a:solidFill>
                <a:latin typeface="PT Sans" pitchFamily="34" charset="0"/>
              </a:rPr>
              <a:t>[2] </a:t>
            </a:r>
            <a:r>
              <a:rPr lang="en-US" sz="1750" err="1">
                <a:solidFill>
                  <a:srgbClr val="00002E"/>
                </a:solidFill>
                <a:latin typeface="PT Sans" pitchFamily="34" charset="0"/>
              </a:rPr>
              <a:t>Dhariwal</a:t>
            </a:r>
            <a:r>
              <a:rPr lang="en-US" sz="1750">
                <a:solidFill>
                  <a:srgbClr val="00002E"/>
                </a:solidFill>
                <a:latin typeface="PT Sans" pitchFamily="34" charset="0"/>
              </a:rPr>
              <a:t>, Kunal. “Pandas with </a:t>
            </a:r>
            <a:r>
              <a:rPr lang="en-US" sz="1750" err="1">
                <a:solidFill>
                  <a:srgbClr val="00002E"/>
                </a:solidFill>
                <a:latin typeface="PT Sans" pitchFamily="34" charset="0"/>
              </a:rPr>
              <a:t>Dask</a:t>
            </a:r>
            <a:r>
              <a:rPr lang="en-US" sz="1750">
                <a:solidFill>
                  <a:srgbClr val="00002E"/>
                </a:solidFill>
                <a:latin typeface="PT Sans" pitchFamily="34" charset="0"/>
              </a:rPr>
              <a:t>, for an Ultra-Fast Notebook.” Medium, Towards Data Science, 31 Oct. 2021, </a:t>
            </a:r>
            <a:r>
              <a:rPr lang="en-US" sz="1750">
                <a:solidFill>
                  <a:srgbClr val="00002E"/>
                </a:solidFill>
                <a:latin typeface="PT Sans" pitchFamily="34" charset="0"/>
                <a:hlinkClick r:id="rId4"/>
              </a:rPr>
              <a:t>https://towardsdatascience.com/pandas-with-dask-for-an-ultra-fast-notebook-e2621c3769f</a:t>
            </a:r>
            <a:r>
              <a:rPr lang="en-US" sz="1750">
                <a:solidFill>
                  <a:srgbClr val="00002E"/>
                </a:solidFill>
                <a:latin typeface="PT Sans" pitchFamily="34" charset="0"/>
              </a:rPr>
              <a:t>.</a:t>
            </a:r>
          </a:p>
          <a:p>
            <a:pPr marL="0" marR="0" algn="just">
              <a:lnSpc>
                <a:spcPct val="115000"/>
              </a:lnSpc>
              <a:spcBef>
                <a:spcPts val="0"/>
              </a:spcBef>
              <a:spcAft>
                <a:spcPts val="0"/>
              </a:spcAft>
            </a:pPr>
            <a:endParaRPr lang="en-US" sz="1750">
              <a:solidFill>
                <a:srgbClr val="00002E"/>
              </a:solidFill>
              <a:latin typeface="PT Sans" pitchFamily="34" charset="0"/>
            </a:endParaRPr>
          </a:p>
          <a:p>
            <a:pPr marL="0" marR="0">
              <a:lnSpc>
                <a:spcPct val="115000"/>
              </a:lnSpc>
              <a:spcBef>
                <a:spcPts val="0"/>
              </a:spcBef>
              <a:spcAft>
                <a:spcPts val="0"/>
              </a:spcAft>
            </a:pPr>
            <a:r>
              <a:rPr lang="en-US" sz="1750">
                <a:solidFill>
                  <a:srgbClr val="00002E"/>
                </a:solidFill>
                <a:latin typeface="PT Sans" pitchFamily="34" charset="0"/>
              </a:rPr>
              <a:t>[3] NASA. (2020, April). JPL Small-Body Database Search Engine. </a:t>
            </a:r>
            <a:r>
              <a:rPr lang="en-US" sz="1750">
                <a:solidFill>
                  <a:srgbClr val="00002E"/>
                </a:solidFill>
                <a:latin typeface="PT Sans" pitchFamily="34" charset="0"/>
                <a:hlinkClick r:id="rId5"/>
              </a:rPr>
              <a:t>https://ssd.jpl.nasa.gov/tools/sbdb_lookup.html#/</a:t>
            </a:r>
            <a:endParaRPr lang="en-US" sz="1750">
              <a:solidFill>
                <a:srgbClr val="00002E"/>
              </a:solidFill>
              <a:latin typeface="PT Sans" pitchFamily="34" charset="0"/>
            </a:endParaRPr>
          </a:p>
          <a:p>
            <a:pPr marL="0" marR="0">
              <a:lnSpc>
                <a:spcPct val="115000"/>
              </a:lnSpc>
              <a:spcBef>
                <a:spcPts val="0"/>
              </a:spcBef>
              <a:spcAft>
                <a:spcPts val="0"/>
              </a:spcAft>
            </a:pPr>
            <a:endParaRPr lang="en-US" sz="1750">
              <a:solidFill>
                <a:srgbClr val="00002E"/>
              </a:solidFill>
              <a:latin typeface="PT Sans" pitchFamily="34" charset="0"/>
            </a:endParaRPr>
          </a:p>
          <a:p>
            <a:pPr marL="0" marR="0">
              <a:lnSpc>
                <a:spcPct val="115000"/>
              </a:lnSpc>
              <a:spcBef>
                <a:spcPts val="0"/>
              </a:spcBef>
              <a:spcAft>
                <a:spcPts val="0"/>
              </a:spcAft>
            </a:pPr>
            <a:r>
              <a:rPr lang="en-US" sz="1750">
                <a:solidFill>
                  <a:srgbClr val="00002E"/>
                </a:solidFill>
                <a:latin typeface="PT Sans" pitchFamily="34" charset="0"/>
              </a:rPr>
              <a:t>[4] </a:t>
            </a:r>
            <a:r>
              <a:rPr lang="en-US" sz="1750" err="1">
                <a:solidFill>
                  <a:srgbClr val="00002E"/>
                </a:solidFill>
                <a:latin typeface="PT Sans" pitchFamily="34" charset="0"/>
              </a:rPr>
              <a:t>Dask</a:t>
            </a:r>
            <a:r>
              <a:rPr lang="en-US" sz="1750">
                <a:solidFill>
                  <a:srgbClr val="00002E"/>
                </a:solidFill>
                <a:latin typeface="PT Sans" pitchFamily="34" charset="0"/>
              </a:rPr>
              <a:t> Development Team. (n.d.). </a:t>
            </a:r>
            <a:r>
              <a:rPr lang="en-US" sz="1750" err="1">
                <a:solidFill>
                  <a:srgbClr val="00002E"/>
                </a:solidFill>
                <a:latin typeface="PT Sans" pitchFamily="34" charset="0"/>
              </a:rPr>
              <a:t>Dask</a:t>
            </a:r>
            <a:r>
              <a:rPr lang="en-US" sz="1750">
                <a:solidFill>
                  <a:srgbClr val="00002E"/>
                </a:solidFill>
                <a:latin typeface="PT Sans" pitchFamily="34" charset="0"/>
              </a:rPr>
              <a:t> </a:t>
            </a:r>
            <a:r>
              <a:rPr lang="en-US" sz="1750" err="1">
                <a:solidFill>
                  <a:srgbClr val="00002E"/>
                </a:solidFill>
                <a:latin typeface="PT Sans" pitchFamily="34" charset="0"/>
              </a:rPr>
              <a:t>DataFrame</a:t>
            </a:r>
            <a:r>
              <a:rPr lang="en-US" sz="1750">
                <a:solidFill>
                  <a:srgbClr val="00002E"/>
                </a:solidFill>
                <a:latin typeface="PT Sans" pitchFamily="34" charset="0"/>
              </a:rPr>
              <a:t>. </a:t>
            </a:r>
            <a:r>
              <a:rPr lang="en-US" sz="1750" err="1">
                <a:solidFill>
                  <a:srgbClr val="00002E"/>
                </a:solidFill>
                <a:latin typeface="PT Sans" pitchFamily="34" charset="0"/>
              </a:rPr>
              <a:t>Dask</a:t>
            </a:r>
            <a:r>
              <a:rPr lang="en-US" sz="1750">
                <a:solidFill>
                  <a:srgbClr val="00002E"/>
                </a:solidFill>
                <a:latin typeface="PT Sans" pitchFamily="34" charset="0"/>
              </a:rPr>
              <a:t> Documentation. </a:t>
            </a:r>
            <a:r>
              <a:rPr lang="en-US" sz="1750">
                <a:solidFill>
                  <a:srgbClr val="00002E"/>
                </a:solidFill>
                <a:latin typeface="PT Sans" pitchFamily="34" charset="0"/>
                <a:hlinkClick r:id="rId6"/>
              </a:rPr>
              <a:t>https://docs.dask.org/en/stable/dataframe-create.html</a:t>
            </a:r>
            <a:endParaRPr lang="en-US" sz="1750">
              <a:solidFill>
                <a:srgbClr val="00002E"/>
              </a:solidFill>
              <a:latin typeface="PT Sans" pitchFamily="34" charset="0"/>
            </a:endParaRPr>
          </a:p>
          <a:p>
            <a:pPr marL="0" marR="0">
              <a:lnSpc>
                <a:spcPct val="115000"/>
              </a:lnSpc>
              <a:spcBef>
                <a:spcPts val="0"/>
              </a:spcBef>
              <a:spcAft>
                <a:spcPts val="0"/>
              </a:spcAft>
            </a:pPr>
            <a:endParaRPr lang="en-US" sz="1750">
              <a:solidFill>
                <a:srgbClr val="00002E"/>
              </a:solidFill>
              <a:latin typeface="PT Sans" pitchFamily="34" charset="0"/>
            </a:endParaRPr>
          </a:p>
          <a:p>
            <a:pPr marL="0" marR="0">
              <a:lnSpc>
                <a:spcPct val="115000"/>
              </a:lnSpc>
              <a:spcBef>
                <a:spcPts val="0"/>
              </a:spcBef>
              <a:spcAft>
                <a:spcPts val="0"/>
              </a:spcAft>
            </a:pPr>
            <a:r>
              <a:rPr lang="en-US" sz="1750">
                <a:solidFill>
                  <a:srgbClr val="00002E"/>
                </a:solidFill>
                <a:latin typeface="PT Sans" pitchFamily="34" charset="0"/>
              </a:rPr>
              <a:t>[5]  </a:t>
            </a:r>
            <a:r>
              <a:rPr lang="en-US" sz="1750" err="1">
                <a:solidFill>
                  <a:srgbClr val="00002E"/>
                </a:solidFill>
                <a:latin typeface="PT Sans" pitchFamily="34" charset="0"/>
              </a:rPr>
              <a:t>PyTorch</a:t>
            </a:r>
            <a:r>
              <a:rPr lang="en-US" sz="1750">
                <a:solidFill>
                  <a:srgbClr val="00002E"/>
                </a:solidFill>
                <a:latin typeface="PT Sans" pitchFamily="34" charset="0"/>
              </a:rPr>
              <a:t>. (n.d.). Documentation. </a:t>
            </a:r>
            <a:r>
              <a:rPr lang="en-US" sz="1750">
                <a:solidFill>
                  <a:srgbClr val="00002E"/>
                </a:solidFill>
                <a:latin typeface="PT Sans" pitchFamily="34" charset="0"/>
                <a:hlinkClick r:id="rId7">
                  <a:extLst>
                    <a:ext uri="{A12FA001-AC4F-418D-AE19-62706E023703}">
                      <ahyp:hlinkClr xmlns:ahyp="http://schemas.microsoft.com/office/drawing/2018/hyperlinkcolor" val="tx"/>
                    </a:ext>
                  </a:extLst>
                </a:hlinkClick>
              </a:rPr>
              <a:t>https://pytorch.org/docs/stable/index.html</a:t>
            </a:r>
            <a:endParaRPr lang="en-US" sz="1750">
              <a:solidFill>
                <a:srgbClr val="00002E"/>
              </a:solidFill>
              <a:latin typeface="PT Sans" pitchFamily="34" charset="0"/>
            </a:endParaRPr>
          </a:p>
          <a:p>
            <a:pPr>
              <a:lnSpc>
                <a:spcPts val="2799"/>
              </a:lnSpc>
            </a:pPr>
            <a:endParaRPr lang="en-US" sz="1750"/>
          </a:p>
        </p:txBody>
      </p:sp>
      <p:sp>
        <p:nvSpPr>
          <p:cNvPr id="9" name="Text 6"/>
          <p:cNvSpPr/>
          <p:nvPr/>
        </p:nvSpPr>
        <p:spPr>
          <a:xfrm>
            <a:off x="9346406" y="3466505"/>
            <a:ext cx="2830711" cy="347186"/>
          </a:xfrm>
          <a:prstGeom prst="rect">
            <a:avLst/>
          </a:prstGeom>
          <a:noFill/>
          <a:ln/>
        </p:spPr>
        <p:txBody>
          <a:bodyPr wrap="none" rtlCol="0" anchor="t"/>
          <a:lstStyle/>
          <a:p>
            <a:pPr marL="0" indent="0">
              <a:lnSpc>
                <a:spcPts val="2734"/>
              </a:lnSpc>
              <a:buNone/>
            </a:pPr>
            <a:endParaRPr lang="en-US" sz="2187"/>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endParaRPr lang="en-US" sz="1750"/>
          </a:p>
        </p:txBody>
      </p:sp>
    </p:spTree>
    <p:extLst>
      <p:ext uri="{BB962C8B-B14F-4D97-AF65-F5344CB8AC3E}">
        <p14:creationId xmlns:p14="http://schemas.microsoft.com/office/powerpoint/2010/main" val="2968513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6141108" y="0"/>
            <a:ext cx="8489292" cy="8229600"/>
          </a:xfrm>
          <a:prstGeom prst="rect">
            <a:avLst/>
          </a:prstGeom>
        </p:spPr>
      </p:pic>
      <p:sp>
        <p:nvSpPr>
          <p:cNvPr id="5" name="Text 1"/>
          <p:cNvSpPr/>
          <p:nvPr/>
        </p:nvSpPr>
        <p:spPr>
          <a:xfrm>
            <a:off x="1095562" y="3387379"/>
            <a:ext cx="4514407" cy="1078486"/>
          </a:xfrm>
          <a:prstGeom prst="rect">
            <a:avLst/>
          </a:prstGeom>
          <a:noFill/>
          <a:ln/>
        </p:spPr>
        <p:txBody>
          <a:bodyPr wrap="square" rtlCol="0" anchor="t"/>
          <a:lstStyle/>
          <a:p>
            <a:pPr marL="0" indent="0">
              <a:lnSpc>
                <a:spcPts val="7545"/>
              </a:lnSpc>
              <a:buNone/>
            </a:pPr>
            <a:r>
              <a:rPr lang="en-US" sz="6500" b="1">
                <a:solidFill>
                  <a:srgbClr val="00002E"/>
                </a:solidFill>
                <a:latin typeface="Nunito" pitchFamily="34" charset="0"/>
              </a:rPr>
              <a:t>Thank you</a:t>
            </a:r>
            <a:endParaRPr lang="en-US" sz="6500"/>
          </a:p>
        </p:txBody>
      </p:sp>
      <p:sp>
        <p:nvSpPr>
          <p:cNvPr id="6" name="Text 2"/>
          <p:cNvSpPr/>
          <p:nvPr/>
        </p:nvSpPr>
        <p:spPr>
          <a:xfrm>
            <a:off x="833199" y="4989909"/>
            <a:ext cx="7477601" cy="1777008"/>
          </a:xfrm>
          <a:prstGeom prst="rect">
            <a:avLst/>
          </a:prstGeom>
          <a:noFill/>
          <a:ln/>
        </p:spPr>
        <p:txBody>
          <a:bodyPr wrap="square" rtlCol="0" anchor="t"/>
          <a:lstStyle/>
          <a:p>
            <a:pPr marL="0" indent="0">
              <a:lnSpc>
                <a:spcPts val="2799"/>
              </a:lnSpc>
              <a:buNone/>
            </a:pPr>
            <a:endParaRPr lang="en-US" sz="1750"/>
          </a:p>
        </p:txBody>
      </p:sp>
      <p:sp>
        <p:nvSpPr>
          <p:cNvPr id="8" name="Text 4"/>
          <p:cNvSpPr/>
          <p:nvPr/>
        </p:nvSpPr>
        <p:spPr>
          <a:xfrm>
            <a:off x="910233" y="7138035"/>
            <a:ext cx="201216" cy="146328"/>
          </a:xfrm>
          <a:prstGeom prst="rect">
            <a:avLst/>
          </a:prstGeom>
          <a:noFill/>
          <a:ln/>
        </p:spPr>
        <p:txBody>
          <a:bodyPr wrap="none" rtlCol="0" anchor="t"/>
          <a:lstStyle/>
          <a:p>
            <a:pPr marL="0" indent="0" algn="ctr">
              <a:lnSpc>
                <a:spcPts val="1152"/>
              </a:lnSpc>
              <a:buNone/>
            </a:pPr>
            <a:endParaRPr lang="en-US" sz="1152"/>
          </a:p>
        </p:txBody>
      </p:sp>
      <p:sp>
        <p:nvSpPr>
          <p:cNvPr id="9" name="Text 5"/>
          <p:cNvSpPr/>
          <p:nvPr/>
        </p:nvSpPr>
        <p:spPr>
          <a:xfrm>
            <a:off x="1299686" y="7016829"/>
            <a:ext cx="1805107" cy="388858"/>
          </a:xfrm>
          <a:prstGeom prst="rect">
            <a:avLst/>
          </a:prstGeom>
          <a:noFill/>
          <a:ln/>
        </p:spPr>
        <p:txBody>
          <a:bodyPr wrap="none" rtlCol="0" anchor="t"/>
          <a:lstStyle/>
          <a:p>
            <a:pPr marL="0" indent="0" algn="l">
              <a:lnSpc>
                <a:spcPts val="3062"/>
              </a:lnSpc>
              <a:buNone/>
            </a:pPr>
            <a:endParaRPr lang="en-US" sz="2187"/>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688193" y="1131194"/>
            <a:ext cx="9254014" cy="694373"/>
          </a:xfrm>
          <a:prstGeom prst="rect">
            <a:avLst/>
          </a:prstGeom>
          <a:noFill/>
          <a:ln/>
        </p:spPr>
        <p:txBody>
          <a:bodyPr wrap="none" rtlCol="0" anchor="t"/>
          <a:lstStyle/>
          <a:p>
            <a:pPr marL="0" indent="0" algn="ctr">
              <a:lnSpc>
                <a:spcPts val="5468"/>
              </a:lnSpc>
              <a:buNone/>
            </a:pPr>
            <a:r>
              <a:rPr lang="en-US" sz="4374" b="1">
                <a:solidFill>
                  <a:srgbClr val="00002E"/>
                </a:solidFill>
                <a:latin typeface="Nunito" pitchFamily="34" charset="0"/>
                <a:ea typeface="Nunito" pitchFamily="34" charset="-122"/>
                <a:cs typeface="Nunito" pitchFamily="34" charset="-120"/>
              </a:rPr>
              <a:t>Introduction </a:t>
            </a:r>
          </a:p>
        </p:txBody>
      </p:sp>
      <p:sp>
        <p:nvSpPr>
          <p:cNvPr id="5" name="Shape 2"/>
          <p:cNvSpPr/>
          <p:nvPr/>
        </p:nvSpPr>
        <p:spPr>
          <a:xfrm>
            <a:off x="2119813" y="2340529"/>
            <a:ext cx="10285431" cy="4757878"/>
          </a:xfrm>
          <a:prstGeom prst="roundRect">
            <a:avLst>
              <a:gd name="adj" fmla="val 19638"/>
            </a:avLst>
          </a:prstGeom>
          <a:solidFill>
            <a:srgbClr val="F3F3FF"/>
          </a:solidFill>
          <a:ln w="22860">
            <a:solidFill>
              <a:srgbClr val="00002E"/>
            </a:solidFill>
            <a:prstDash val="solid"/>
          </a:ln>
        </p:spPr>
        <p:txBody>
          <a:bodyPr/>
          <a:lstStyle/>
          <a:p>
            <a:endParaRPr lang="en-US" dirty="0"/>
          </a:p>
        </p:txBody>
      </p:sp>
      <p:sp>
        <p:nvSpPr>
          <p:cNvPr id="6" name="Text 3"/>
          <p:cNvSpPr/>
          <p:nvPr/>
        </p:nvSpPr>
        <p:spPr>
          <a:xfrm>
            <a:off x="2688193" y="2680112"/>
            <a:ext cx="2777490" cy="347186"/>
          </a:xfrm>
          <a:prstGeom prst="rect">
            <a:avLst/>
          </a:prstGeom>
          <a:noFill/>
          <a:ln/>
        </p:spPr>
        <p:txBody>
          <a:bodyPr wrap="none" rtlCol="0" anchor="t"/>
          <a:lstStyle/>
          <a:p>
            <a:pPr marL="0" indent="0">
              <a:lnSpc>
                <a:spcPts val="2734"/>
              </a:lnSpc>
              <a:buNone/>
            </a:pPr>
            <a:r>
              <a:rPr lang="en-US" sz="2187" b="1">
                <a:solidFill>
                  <a:srgbClr val="2D4DF2"/>
                </a:solidFill>
                <a:latin typeface="Nunito" pitchFamily="34" charset="0"/>
                <a:ea typeface="Nunito" pitchFamily="34" charset="-122"/>
                <a:cs typeface="Nunito" pitchFamily="34" charset="-120"/>
              </a:rPr>
              <a:t>Background</a:t>
            </a:r>
            <a:endParaRPr lang="en-US" sz="2187"/>
          </a:p>
        </p:txBody>
      </p:sp>
      <p:sp>
        <p:nvSpPr>
          <p:cNvPr id="7" name="Text 4"/>
          <p:cNvSpPr/>
          <p:nvPr/>
        </p:nvSpPr>
        <p:spPr>
          <a:xfrm>
            <a:off x="2688193" y="3261836"/>
            <a:ext cx="9148673" cy="2476234"/>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800" dirty="0">
                <a:effectLst/>
                <a:latin typeface="Calibri" panose="020F0502020204030204" pitchFamily="34" charset="0"/>
              </a:rPr>
              <a:t>Did you know that we discover over 1,000 new asteroids every year?</a:t>
            </a:r>
            <a:endParaRPr lang="en-US" sz="1750" dirty="0">
              <a:solidFill>
                <a:srgbClr val="00002E"/>
              </a:solidFill>
              <a:latin typeface="PT Sans" pitchFamily="34" charset="0"/>
            </a:endParaRP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Asteroids are leftover rocky debris from the formation of our solar system billions of years ago.</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They come in various sizes, with some potentially posing a threat to Earth.</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Accurately identifying and tracking asteroids is crucial for planetary defense and scientific research.</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The insights derived from such research can assist space agencies, researchers, and policymakers in devising effective strategies </a:t>
            </a:r>
          </a:p>
        </p:txBody>
      </p:sp>
      <p:sp>
        <p:nvSpPr>
          <p:cNvPr id="15" name="Text 12"/>
          <p:cNvSpPr/>
          <p:nvPr/>
        </p:nvSpPr>
        <p:spPr>
          <a:xfrm>
            <a:off x="7671316" y="5040273"/>
            <a:ext cx="2777490" cy="347186"/>
          </a:xfrm>
          <a:prstGeom prst="rect">
            <a:avLst/>
          </a:prstGeom>
          <a:noFill/>
          <a:ln/>
        </p:spPr>
        <p:txBody>
          <a:bodyPr wrap="none" rtlCol="0" anchor="t"/>
          <a:lstStyle/>
          <a:p>
            <a:pPr marL="0" indent="0">
              <a:lnSpc>
                <a:spcPts val="2734"/>
              </a:lnSpc>
              <a:buNone/>
            </a:pPr>
            <a:endParaRPr lang="en-US" sz="2187"/>
          </a:p>
        </p:txBody>
      </p:sp>
      <p:sp>
        <p:nvSpPr>
          <p:cNvPr id="16" name="Text 13"/>
          <p:cNvSpPr/>
          <p:nvPr/>
        </p:nvSpPr>
        <p:spPr>
          <a:xfrm>
            <a:off x="7671316" y="5520690"/>
            <a:ext cx="4365665" cy="1066205"/>
          </a:xfrm>
          <a:prstGeom prst="rect">
            <a:avLst/>
          </a:prstGeom>
          <a:noFill/>
          <a:ln/>
        </p:spPr>
        <p:txBody>
          <a:bodyPr wrap="square" rtlCol="0" anchor="t"/>
          <a:lstStyle/>
          <a:p>
            <a:pPr marL="0" indent="0">
              <a:lnSpc>
                <a:spcPts val="2799"/>
              </a:lnSpc>
              <a:buNone/>
            </a:pPr>
            <a:endParaRPr lang="en-US" sz="17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688193" y="1131194"/>
            <a:ext cx="9254014" cy="694373"/>
          </a:xfrm>
          <a:prstGeom prst="rect">
            <a:avLst/>
          </a:prstGeom>
          <a:noFill/>
          <a:ln/>
        </p:spPr>
        <p:txBody>
          <a:bodyPr wrap="none" rtlCol="0" anchor="t"/>
          <a:lstStyle/>
          <a:p>
            <a:pPr marL="0" indent="0" algn="ctr">
              <a:lnSpc>
                <a:spcPts val="5468"/>
              </a:lnSpc>
              <a:buNone/>
            </a:pPr>
            <a:r>
              <a:rPr lang="en-US" sz="4374" b="1">
                <a:solidFill>
                  <a:srgbClr val="00002E"/>
                </a:solidFill>
                <a:latin typeface="Nunito" pitchFamily="34" charset="0"/>
                <a:ea typeface="Nunito" pitchFamily="34" charset="-122"/>
                <a:cs typeface="Nunito" pitchFamily="34" charset="-120"/>
              </a:rPr>
              <a:t>Introduction </a:t>
            </a:r>
          </a:p>
        </p:txBody>
      </p:sp>
      <p:sp>
        <p:nvSpPr>
          <p:cNvPr id="8" name="Shape 5"/>
          <p:cNvSpPr/>
          <p:nvPr/>
        </p:nvSpPr>
        <p:spPr>
          <a:xfrm>
            <a:off x="2231472" y="2374084"/>
            <a:ext cx="10447263" cy="4700109"/>
          </a:xfrm>
          <a:prstGeom prst="roundRect">
            <a:avLst>
              <a:gd name="adj" fmla="val 19638"/>
            </a:avLst>
          </a:prstGeom>
          <a:solidFill>
            <a:srgbClr val="F3F3FF"/>
          </a:solidFill>
          <a:ln w="22860">
            <a:solidFill>
              <a:srgbClr val="00002E"/>
            </a:solidFill>
            <a:prstDash val="solid"/>
          </a:ln>
        </p:spPr>
        <p:txBody>
          <a:bodyPr/>
          <a:lstStyle/>
          <a:p>
            <a:endParaRPr lang="en-US"/>
          </a:p>
        </p:txBody>
      </p:sp>
      <p:sp>
        <p:nvSpPr>
          <p:cNvPr id="9" name="Text 6"/>
          <p:cNvSpPr/>
          <p:nvPr/>
        </p:nvSpPr>
        <p:spPr>
          <a:xfrm>
            <a:off x="2814090" y="2810201"/>
            <a:ext cx="2815471" cy="347186"/>
          </a:xfrm>
          <a:prstGeom prst="rect">
            <a:avLst/>
          </a:prstGeom>
          <a:noFill/>
          <a:ln/>
        </p:spPr>
        <p:txBody>
          <a:bodyPr wrap="none" rtlCol="0" anchor="t"/>
          <a:lstStyle/>
          <a:p>
            <a:pPr marL="0" indent="0">
              <a:lnSpc>
                <a:spcPts val="2734"/>
              </a:lnSpc>
              <a:buNone/>
            </a:pPr>
            <a:r>
              <a:rPr lang="en-US" sz="2187" b="1">
                <a:solidFill>
                  <a:srgbClr val="015F98"/>
                </a:solidFill>
                <a:latin typeface="Nunito" pitchFamily="34" charset="0"/>
                <a:ea typeface="Nunito" pitchFamily="34" charset="-122"/>
                <a:cs typeface="Nunito" pitchFamily="34" charset="-120"/>
              </a:rPr>
              <a:t>Motivation</a:t>
            </a:r>
            <a:endParaRPr lang="en-US" sz="2187"/>
          </a:p>
        </p:txBody>
      </p:sp>
      <p:sp>
        <p:nvSpPr>
          <p:cNvPr id="10" name="Text 7"/>
          <p:cNvSpPr/>
          <p:nvPr/>
        </p:nvSpPr>
        <p:spPr>
          <a:xfrm>
            <a:off x="2860102" y="3423804"/>
            <a:ext cx="8338920" cy="273675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Predicting the future orbits and paths of asteroids can help us anticipate potential collisions and mitigate risks.</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By leveraging advanced data analysis techniques, we can enhance our ability to predict and classify the trajectory and properties of asteroids, thus enabling better preparedness and mitigation strategies. </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rPr>
              <a:t>This project aims to contribute to the ongoing efforts to safeguard our planet from potential asteroid impacts and to deepen our knowledge of the cosmos</a:t>
            </a:r>
          </a:p>
        </p:txBody>
      </p:sp>
      <p:sp>
        <p:nvSpPr>
          <p:cNvPr id="15" name="Text 12"/>
          <p:cNvSpPr/>
          <p:nvPr/>
        </p:nvSpPr>
        <p:spPr>
          <a:xfrm>
            <a:off x="7671316" y="5040273"/>
            <a:ext cx="2777490" cy="347186"/>
          </a:xfrm>
          <a:prstGeom prst="rect">
            <a:avLst/>
          </a:prstGeom>
          <a:noFill/>
          <a:ln/>
        </p:spPr>
        <p:txBody>
          <a:bodyPr wrap="none" rtlCol="0" anchor="t"/>
          <a:lstStyle/>
          <a:p>
            <a:pPr marL="0" indent="0">
              <a:lnSpc>
                <a:spcPts val="2734"/>
              </a:lnSpc>
              <a:buNone/>
            </a:pPr>
            <a:endParaRPr lang="en-US" sz="2187"/>
          </a:p>
        </p:txBody>
      </p:sp>
      <p:sp>
        <p:nvSpPr>
          <p:cNvPr id="16" name="Text 13"/>
          <p:cNvSpPr/>
          <p:nvPr/>
        </p:nvSpPr>
        <p:spPr>
          <a:xfrm>
            <a:off x="7671316" y="5520690"/>
            <a:ext cx="4365665" cy="1066205"/>
          </a:xfrm>
          <a:prstGeom prst="rect">
            <a:avLst/>
          </a:prstGeom>
          <a:noFill/>
          <a:ln/>
        </p:spPr>
        <p:txBody>
          <a:bodyPr wrap="square" rtlCol="0" anchor="t"/>
          <a:lstStyle/>
          <a:p>
            <a:pPr marL="0" indent="0">
              <a:lnSpc>
                <a:spcPts val="2799"/>
              </a:lnSpc>
              <a:buNone/>
            </a:pPr>
            <a:endParaRPr lang="en-US" sz="1750"/>
          </a:p>
        </p:txBody>
      </p:sp>
    </p:spTree>
    <p:extLst>
      <p:ext uri="{BB962C8B-B14F-4D97-AF65-F5344CB8AC3E}">
        <p14:creationId xmlns:p14="http://schemas.microsoft.com/office/powerpoint/2010/main" val="3865752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688193" y="1131194"/>
            <a:ext cx="9254014" cy="694373"/>
          </a:xfrm>
          <a:prstGeom prst="rect">
            <a:avLst/>
          </a:prstGeom>
          <a:noFill/>
          <a:ln/>
        </p:spPr>
        <p:txBody>
          <a:bodyPr wrap="none" rtlCol="0" anchor="t"/>
          <a:lstStyle/>
          <a:p>
            <a:pPr marL="0" indent="0" algn="ctr">
              <a:lnSpc>
                <a:spcPts val="5468"/>
              </a:lnSpc>
              <a:buNone/>
            </a:pPr>
            <a:r>
              <a:rPr lang="en-US" sz="4374" b="1">
                <a:solidFill>
                  <a:srgbClr val="00002E"/>
                </a:solidFill>
                <a:latin typeface="Nunito" pitchFamily="34" charset="0"/>
                <a:ea typeface="Nunito" pitchFamily="34" charset="-122"/>
                <a:cs typeface="Nunito" pitchFamily="34" charset="-120"/>
              </a:rPr>
              <a:t>Introduction </a:t>
            </a:r>
          </a:p>
        </p:txBody>
      </p:sp>
      <p:sp>
        <p:nvSpPr>
          <p:cNvPr id="11" name="Shape 8"/>
          <p:cNvSpPr/>
          <p:nvPr/>
        </p:nvSpPr>
        <p:spPr>
          <a:xfrm>
            <a:off x="2103358" y="2488269"/>
            <a:ext cx="10136179" cy="4610137"/>
          </a:xfrm>
          <a:prstGeom prst="roundRect">
            <a:avLst>
              <a:gd name="adj" fmla="val 19638"/>
            </a:avLst>
          </a:prstGeom>
          <a:solidFill>
            <a:srgbClr val="F3F3FF"/>
          </a:solidFill>
          <a:ln w="22860">
            <a:solidFill>
              <a:srgbClr val="00002E"/>
            </a:solidFill>
            <a:prstDash val="solid"/>
          </a:ln>
        </p:spPr>
        <p:txBody>
          <a:bodyPr/>
          <a:lstStyle/>
          <a:p>
            <a:endParaRPr lang="en-US"/>
          </a:p>
        </p:txBody>
      </p:sp>
      <p:sp>
        <p:nvSpPr>
          <p:cNvPr id="12" name="Text 9"/>
          <p:cNvSpPr/>
          <p:nvPr/>
        </p:nvSpPr>
        <p:spPr>
          <a:xfrm>
            <a:off x="2688193" y="2861390"/>
            <a:ext cx="3707606" cy="347186"/>
          </a:xfrm>
          <a:prstGeom prst="rect">
            <a:avLst/>
          </a:prstGeom>
          <a:noFill/>
          <a:ln/>
        </p:spPr>
        <p:txBody>
          <a:bodyPr wrap="none" rtlCol="0" anchor="t"/>
          <a:lstStyle/>
          <a:p>
            <a:pPr marL="0" indent="0">
              <a:lnSpc>
                <a:spcPts val="2734"/>
              </a:lnSpc>
              <a:buNone/>
            </a:pPr>
            <a:r>
              <a:rPr lang="en-US" sz="2187" b="1">
                <a:solidFill>
                  <a:srgbClr val="AD1F96"/>
                </a:solidFill>
                <a:latin typeface="Nunito" pitchFamily="34" charset="0"/>
                <a:ea typeface="Nunito" pitchFamily="34" charset="-122"/>
                <a:cs typeface="Nunito" pitchFamily="34" charset="-120"/>
              </a:rPr>
              <a:t>Goal</a:t>
            </a:r>
            <a:endParaRPr lang="en-US" sz="2187"/>
          </a:p>
        </p:txBody>
      </p:sp>
      <p:sp>
        <p:nvSpPr>
          <p:cNvPr id="13" name="Text 10"/>
          <p:cNvSpPr/>
          <p:nvPr/>
        </p:nvSpPr>
        <p:spPr>
          <a:xfrm>
            <a:off x="2688193" y="3581295"/>
            <a:ext cx="9158337" cy="2827492"/>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To develop the ML models with significantly reducing the computation time using Parallel methods.</a:t>
            </a:r>
          </a:p>
          <a:p>
            <a:pPr marL="0" indent="0">
              <a:lnSpc>
                <a:spcPts val="2799"/>
              </a:lnSpc>
              <a:buNone/>
            </a:pPr>
            <a:r>
              <a:rPr lang="en-US" sz="1750" dirty="0">
                <a:solidFill>
                  <a:srgbClr val="00002E"/>
                </a:solidFill>
                <a:latin typeface="PT Sans" pitchFamily="34" charset="0"/>
              </a:rPr>
              <a:t>To pave the way for the development of more robust and accurate predictive models.</a:t>
            </a:r>
          </a:p>
          <a:p>
            <a:pPr>
              <a:lnSpc>
                <a:spcPts val="2799"/>
              </a:lnSpc>
            </a:pPr>
            <a:r>
              <a:rPr lang="en-US" sz="1750" b="1" dirty="0">
                <a:solidFill>
                  <a:srgbClr val="00002E"/>
                </a:solidFill>
                <a:latin typeface="PT Sans" pitchFamily="34" charset="0"/>
              </a:rPr>
              <a:t>Handle Growing Datasets</a:t>
            </a:r>
            <a:r>
              <a:rPr lang="en-US" sz="1750" dirty="0">
                <a:solidFill>
                  <a:srgbClr val="00002E"/>
                </a:solidFill>
                <a:latin typeface="PT Sans" pitchFamily="34" charset="0"/>
              </a:rPr>
              <a:t>: Efficiently analyze the ever-increasing data on asteroids discovered every year.</a:t>
            </a:r>
          </a:p>
          <a:p>
            <a:pPr marL="0" indent="0">
              <a:lnSpc>
                <a:spcPts val="2799"/>
              </a:lnSpc>
              <a:buNone/>
            </a:pPr>
            <a:r>
              <a:rPr lang="en-US" sz="1750" b="1" dirty="0">
                <a:solidFill>
                  <a:srgbClr val="00002E"/>
                </a:solidFill>
                <a:latin typeface="PT Sans" pitchFamily="34" charset="0"/>
              </a:rPr>
              <a:t>Boost Classification Speed</a:t>
            </a:r>
            <a:r>
              <a:rPr lang="en-US" sz="1750" dirty="0">
                <a:solidFill>
                  <a:srgbClr val="00002E"/>
                </a:solidFill>
                <a:latin typeface="PT Sans" pitchFamily="34" charset="0"/>
              </a:rPr>
              <a:t>: Train and classify asteroids using </a:t>
            </a:r>
            <a:r>
              <a:rPr lang="en-US" sz="1750" dirty="0" err="1">
                <a:solidFill>
                  <a:srgbClr val="00002E"/>
                </a:solidFill>
                <a:latin typeface="PT Sans" pitchFamily="34" charset="0"/>
              </a:rPr>
              <a:t>Dask</a:t>
            </a:r>
            <a:endParaRPr lang="en-US" sz="1750" dirty="0">
              <a:solidFill>
                <a:srgbClr val="00002E"/>
              </a:solidFill>
              <a:latin typeface="PT Sans" pitchFamily="34" charset="0"/>
            </a:endParaRPr>
          </a:p>
          <a:p>
            <a:pPr marL="0" indent="0">
              <a:lnSpc>
                <a:spcPts val="2799"/>
              </a:lnSpc>
              <a:buNone/>
            </a:pPr>
            <a:r>
              <a:rPr lang="en-US" sz="1750" b="1" dirty="0">
                <a:solidFill>
                  <a:srgbClr val="00002E"/>
                </a:solidFill>
                <a:latin typeface="PT Sans" pitchFamily="34" charset="0"/>
              </a:rPr>
              <a:t>Speeding Up Space Exploration: </a:t>
            </a:r>
            <a:r>
              <a:rPr lang="en-US" sz="1750" dirty="0">
                <a:solidFill>
                  <a:srgbClr val="00002E"/>
                </a:solidFill>
                <a:latin typeface="PT Sans" pitchFamily="34" charset="0"/>
              </a:rPr>
              <a:t>By parallel computing we can expedite the space missions. </a:t>
            </a:r>
          </a:p>
        </p:txBody>
      </p:sp>
      <p:sp>
        <p:nvSpPr>
          <p:cNvPr id="15" name="Text 12"/>
          <p:cNvSpPr/>
          <p:nvPr/>
        </p:nvSpPr>
        <p:spPr>
          <a:xfrm>
            <a:off x="7671316" y="5040273"/>
            <a:ext cx="2777490" cy="347186"/>
          </a:xfrm>
          <a:prstGeom prst="rect">
            <a:avLst/>
          </a:prstGeom>
          <a:noFill/>
          <a:ln/>
        </p:spPr>
        <p:txBody>
          <a:bodyPr wrap="none" rtlCol="0" anchor="t"/>
          <a:lstStyle/>
          <a:p>
            <a:pPr marL="0" indent="0">
              <a:lnSpc>
                <a:spcPts val="2734"/>
              </a:lnSpc>
              <a:buNone/>
            </a:pPr>
            <a:endParaRPr lang="en-US" sz="2187"/>
          </a:p>
        </p:txBody>
      </p:sp>
      <p:sp>
        <p:nvSpPr>
          <p:cNvPr id="16" name="Text 13"/>
          <p:cNvSpPr/>
          <p:nvPr/>
        </p:nvSpPr>
        <p:spPr>
          <a:xfrm>
            <a:off x="7671316" y="5520690"/>
            <a:ext cx="4365665" cy="1066205"/>
          </a:xfrm>
          <a:prstGeom prst="rect">
            <a:avLst/>
          </a:prstGeom>
          <a:noFill/>
          <a:ln/>
        </p:spPr>
        <p:txBody>
          <a:bodyPr wrap="square" rtlCol="0" anchor="t"/>
          <a:lstStyle/>
          <a:p>
            <a:pPr marL="0" indent="0">
              <a:lnSpc>
                <a:spcPts val="2799"/>
              </a:lnSpc>
              <a:buNone/>
            </a:pPr>
            <a:endParaRPr lang="en-US" sz="1750"/>
          </a:p>
        </p:txBody>
      </p:sp>
    </p:spTree>
    <p:extLst>
      <p:ext uri="{BB962C8B-B14F-4D97-AF65-F5344CB8AC3E}">
        <p14:creationId xmlns:p14="http://schemas.microsoft.com/office/powerpoint/2010/main" val="599279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2039064"/>
            <a:ext cx="5554980" cy="694373"/>
          </a:xfrm>
          <a:prstGeom prst="rect">
            <a:avLst/>
          </a:prstGeom>
          <a:noFill/>
          <a:ln/>
        </p:spPr>
        <p:txBody>
          <a:bodyPr wrap="none" rtlCol="0" anchor="t"/>
          <a:lstStyle/>
          <a:p>
            <a:pPr marL="0" indent="0">
              <a:lnSpc>
                <a:spcPts val="5468"/>
              </a:lnSpc>
              <a:buNone/>
            </a:pPr>
            <a:r>
              <a:rPr lang="en-US" sz="4374" b="1">
                <a:solidFill>
                  <a:srgbClr val="00002E"/>
                </a:solidFill>
                <a:latin typeface="Nunito" pitchFamily="34" charset="0"/>
                <a:ea typeface="Nunito" pitchFamily="34" charset="-122"/>
                <a:cs typeface="Nunito" pitchFamily="34" charset="-120"/>
              </a:rPr>
              <a:t>Dataset Details</a:t>
            </a:r>
            <a:endParaRPr lang="en-US" sz="4374"/>
          </a:p>
        </p:txBody>
      </p:sp>
      <p:sp>
        <p:nvSpPr>
          <p:cNvPr id="5" name="Text 2"/>
          <p:cNvSpPr/>
          <p:nvPr/>
        </p:nvSpPr>
        <p:spPr>
          <a:xfrm>
            <a:off x="2348389" y="3288863"/>
            <a:ext cx="2777490" cy="347186"/>
          </a:xfrm>
          <a:prstGeom prst="rect">
            <a:avLst/>
          </a:prstGeom>
          <a:noFill/>
          <a:ln/>
        </p:spPr>
        <p:txBody>
          <a:bodyPr wrap="none" rtlCol="0" anchor="t"/>
          <a:lstStyle/>
          <a:p>
            <a:pPr marL="0" indent="0">
              <a:lnSpc>
                <a:spcPts val="2734"/>
              </a:lnSpc>
              <a:buNone/>
            </a:pPr>
            <a:r>
              <a:rPr lang="en-US" sz="2187" b="1">
                <a:solidFill>
                  <a:srgbClr val="00002E"/>
                </a:solidFill>
                <a:latin typeface="Nunito" pitchFamily="34" charset="0"/>
                <a:ea typeface="Nunito" pitchFamily="34" charset="-122"/>
                <a:cs typeface="Nunito" pitchFamily="34" charset="-120"/>
              </a:rPr>
              <a:t>Data Sources</a:t>
            </a:r>
            <a:endParaRPr lang="en-US" sz="2187"/>
          </a:p>
        </p:txBody>
      </p:sp>
      <p:sp>
        <p:nvSpPr>
          <p:cNvPr id="6" name="Text 3"/>
          <p:cNvSpPr/>
          <p:nvPr/>
        </p:nvSpPr>
        <p:spPr>
          <a:xfrm>
            <a:off x="2348389" y="3858220"/>
            <a:ext cx="2949416" cy="260533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Sourced from Kaggle.</a:t>
            </a:r>
          </a:p>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a:t>
            </a:r>
            <a:r>
              <a:rPr lang="en-US" sz="1750" dirty="0">
                <a:solidFill>
                  <a:srgbClr val="00002E"/>
                </a:solidFill>
                <a:latin typeface="PT Sans" pitchFamily="34" charset="0"/>
              </a:rPr>
              <a:t>dataset comprises of 958524 records and 45 columns.</a:t>
            </a:r>
          </a:p>
          <a:p>
            <a:pPr marL="0" indent="0">
              <a:lnSpc>
                <a:spcPts val="2799"/>
              </a:lnSpc>
              <a:buNone/>
            </a:pPr>
            <a:r>
              <a:rPr lang="en-US" sz="1750" dirty="0">
                <a:solidFill>
                  <a:srgbClr val="00002E"/>
                </a:solidFill>
                <a:latin typeface="PT Sans" pitchFamily="34" charset="0"/>
              </a:rPr>
              <a:t>The dataset is available in the Jet Propulsion Laboratory of NASA.</a:t>
            </a:r>
          </a:p>
        </p:txBody>
      </p:sp>
      <p:sp>
        <p:nvSpPr>
          <p:cNvPr id="7" name="Text 4"/>
          <p:cNvSpPr/>
          <p:nvPr/>
        </p:nvSpPr>
        <p:spPr>
          <a:xfrm>
            <a:off x="5847398" y="3288863"/>
            <a:ext cx="2777490" cy="347186"/>
          </a:xfrm>
          <a:prstGeom prst="rect">
            <a:avLst/>
          </a:prstGeom>
          <a:noFill/>
          <a:ln/>
        </p:spPr>
        <p:txBody>
          <a:bodyPr wrap="none" rtlCol="0" anchor="t"/>
          <a:lstStyle/>
          <a:p>
            <a:pPr marL="0" indent="0">
              <a:lnSpc>
                <a:spcPts val="2734"/>
              </a:lnSpc>
              <a:buNone/>
            </a:pPr>
            <a:r>
              <a:rPr lang="en-US" sz="2187" b="1">
                <a:solidFill>
                  <a:srgbClr val="00002E"/>
                </a:solidFill>
                <a:latin typeface="Nunito" pitchFamily="34" charset="0"/>
                <a:ea typeface="Nunito" pitchFamily="34" charset="-122"/>
                <a:cs typeface="Nunito" pitchFamily="34" charset="-120"/>
              </a:rPr>
              <a:t>Data Attributes</a:t>
            </a:r>
            <a:endParaRPr lang="en-US" sz="2187"/>
          </a:p>
        </p:txBody>
      </p:sp>
      <p:sp>
        <p:nvSpPr>
          <p:cNvPr id="8" name="Text 5"/>
          <p:cNvSpPr/>
          <p:nvPr/>
        </p:nvSpPr>
        <p:spPr>
          <a:xfrm>
            <a:off x="5847398" y="3858220"/>
            <a:ext cx="2949416" cy="1777008"/>
          </a:xfrm>
          <a:prstGeom prst="rect">
            <a:avLst/>
          </a:prstGeom>
          <a:noFill/>
          <a:ln/>
        </p:spPr>
        <p:txBody>
          <a:bodyPr wrap="square" rtlCol="0" anchor="t"/>
          <a:lstStyle/>
          <a:p>
            <a:pPr marL="0" indent="0">
              <a:lnSpc>
                <a:spcPts val="2799"/>
              </a:lnSpc>
              <a:buNone/>
            </a:pPr>
            <a:r>
              <a:rPr lang="en-US" sz="1750">
                <a:solidFill>
                  <a:srgbClr val="00002E"/>
                </a:solidFill>
                <a:latin typeface="PT Sans" pitchFamily="34" charset="0"/>
                <a:ea typeface="PT Sans" pitchFamily="34" charset="-122"/>
                <a:cs typeface="PT Sans" pitchFamily="34" charset="-120"/>
              </a:rPr>
              <a:t>The dataset covers a wide range of asteroid properties, such as size, shape, composition, rotation, and orbital parameters.</a:t>
            </a:r>
          </a:p>
          <a:p>
            <a:pPr marL="0" indent="0">
              <a:lnSpc>
                <a:spcPts val="2799"/>
              </a:lnSpc>
              <a:buNone/>
            </a:pPr>
            <a:r>
              <a:rPr lang="en-US" sz="1750">
                <a:solidFill>
                  <a:srgbClr val="00002E"/>
                </a:solidFill>
                <a:latin typeface="PT Sans" pitchFamily="34" charset="0"/>
                <a:ea typeface="PT Sans" pitchFamily="34" charset="-122"/>
                <a:cs typeface="PT Sans" pitchFamily="34" charset="-120"/>
              </a:rPr>
              <a:t>There are 13 classes of Asteroids.</a:t>
            </a:r>
          </a:p>
          <a:p>
            <a:pPr marL="0" indent="0">
              <a:lnSpc>
                <a:spcPts val="2799"/>
              </a:lnSpc>
              <a:buNone/>
            </a:pPr>
            <a:endParaRPr lang="en-US" sz="1750"/>
          </a:p>
        </p:txBody>
      </p:sp>
      <p:sp>
        <p:nvSpPr>
          <p:cNvPr id="9" name="Text 6"/>
          <p:cNvSpPr/>
          <p:nvPr/>
        </p:nvSpPr>
        <p:spPr>
          <a:xfrm>
            <a:off x="9346406" y="3288863"/>
            <a:ext cx="2777490" cy="347186"/>
          </a:xfrm>
          <a:prstGeom prst="rect">
            <a:avLst/>
          </a:prstGeom>
          <a:noFill/>
          <a:ln/>
        </p:spPr>
        <p:txBody>
          <a:bodyPr wrap="none" rtlCol="0" anchor="t"/>
          <a:lstStyle/>
          <a:p>
            <a:pPr marL="0" indent="0">
              <a:lnSpc>
                <a:spcPts val="2734"/>
              </a:lnSpc>
              <a:buNone/>
            </a:pPr>
            <a:r>
              <a:rPr lang="en-US" sz="2187" b="1">
                <a:solidFill>
                  <a:srgbClr val="00002E"/>
                </a:solidFill>
                <a:latin typeface="Nunito" pitchFamily="34" charset="0"/>
                <a:ea typeface="Nunito" pitchFamily="34" charset="-122"/>
                <a:cs typeface="Nunito" pitchFamily="34" charset="-120"/>
              </a:rPr>
              <a:t>Data Challenges</a:t>
            </a:r>
            <a:endParaRPr lang="en-US" sz="2187"/>
          </a:p>
        </p:txBody>
      </p:sp>
      <p:sp>
        <p:nvSpPr>
          <p:cNvPr id="10" name="Text 7"/>
          <p:cNvSpPr/>
          <p:nvPr/>
        </p:nvSpPr>
        <p:spPr>
          <a:xfrm>
            <a:off x="9346406" y="3858220"/>
            <a:ext cx="2949416" cy="1777008"/>
          </a:xfrm>
          <a:prstGeom prst="rect">
            <a:avLst/>
          </a:prstGeom>
          <a:noFill/>
          <a:ln/>
        </p:spPr>
        <p:txBody>
          <a:bodyPr wrap="square" rtlCol="0" anchor="t"/>
          <a:lstStyle/>
          <a:p>
            <a:pPr marL="0" indent="0">
              <a:lnSpc>
                <a:spcPts val="2799"/>
              </a:lnSpc>
              <a:buNone/>
            </a:pPr>
            <a:r>
              <a:rPr lang="en-US" sz="1750">
                <a:solidFill>
                  <a:srgbClr val="00002E"/>
                </a:solidFill>
                <a:latin typeface="PT Sans" pitchFamily="34" charset="0"/>
                <a:ea typeface="PT Sans" pitchFamily="34" charset="-122"/>
                <a:cs typeface="PT Sans" pitchFamily="34" charset="-120"/>
              </a:rPr>
              <a:t>The dataset is large and complex, with missing values, noise, and outliers that require careful preprocessing and handling.</a:t>
            </a:r>
            <a:endParaRPr lang="en-US" sz="17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25473"/>
            <a:ext cx="8094821" cy="694373"/>
          </a:xfrm>
          <a:prstGeom prst="rect">
            <a:avLst/>
          </a:prstGeom>
          <a:noFill/>
          <a:ln/>
        </p:spPr>
        <p:txBody>
          <a:bodyPr wrap="none" rtlCol="0" anchor="t"/>
          <a:lstStyle/>
          <a:p>
            <a:pPr marL="0" indent="0">
              <a:lnSpc>
                <a:spcPts val="5468"/>
              </a:lnSpc>
              <a:buNone/>
            </a:pPr>
            <a:r>
              <a:rPr lang="en-US" sz="4374" b="1">
                <a:solidFill>
                  <a:srgbClr val="00002E"/>
                </a:solidFill>
                <a:latin typeface="Nunito" pitchFamily="34" charset="0"/>
                <a:ea typeface="Nunito" pitchFamily="34" charset="-122"/>
                <a:cs typeface="Nunito" pitchFamily="34" charset="-120"/>
              </a:rPr>
              <a:t>Parallel Data Loading Approach</a:t>
            </a:r>
            <a:endParaRPr lang="en-US" sz="4374"/>
          </a:p>
        </p:txBody>
      </p:sp>
      <p:sp>
        <p:nvSpPr>
          <p:cNvPr id="6" name="Shape 2"/>
          <p:cNvSpPr/>
          <p:nvPr/>
        </p:nvSpPr>
        <p:spPr>
          <a:xfrm>
            <a:off x="1152644" y="1953101"/>
            <a:ext cx="27742" cy="5351026"/>
          </a:xfrm>
          <a:prstGeom prst="rect">
            <a:avLst/>
          </a:prstGeom>
          <a:solidFill>
            <a:srgbClr val="DFDFEB"/>
          </a:solidFill>
          <a:ln/>
        </p:spPr>
        <p:txBody>
          <a:bodyPr/>
          <a:lstStyle/>
          <a:p>
            <a:endParaRPr lang="en-US"/>
          </a:p>
        </p:txBody>
      </p:sp>
      <p:sp>
        <p:nvSpPr>
          <p:cNvPr id="7" name="Shape 3"/>
          <p:cNvSpPr/>
          <p:nvPr/>
        </p:nvSpPr>
        <p:spPr>
          <a:xfrm>
            <a:off x="1416427" y="2362736"/>
            <a:ext cx="777597" cy="27742"/>
          </a:xfrm>
          <a:prstGeom prst="rect">
            <a:avLst/>
          </a:prstGeom>
          <a:solidFill>
            <a:srgbClr val="2D4DF2"/>
          </a:solidFill>
          <a:ln/>
        </p:spPr>
        <p:txBody>
          <a:bodyPr/>
          <a:lstStyle/>
          <a:p>
            <a:endParaRPr lang="en-US"/>
          </a:p>
        </p:txBody>
      </p:sp>
      <p:sp>
        <p:nvSpPr>
          <p:cNvPr id="8" name="Shape 4"/>
          <p:cNvSpPr/>
          <p:nvPr/>
        </p:nvSpPr>
        <p:spPr>
          <a:xfrm>
            <a:off x="916484" y="2126694"/>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9" name="Text 5"/>
          <p:cNvSpPr/>
          <p:nvPr/>
        </p:nvSpPr>
        <p:spPr>
          <a:xfrm>
            <a:off x="1066383" y="2168366"/>
            <a:ext cx="200025" cy="416481"/>
          </a:xfrm>
          <a:prstGeom prst="rect">
            <a:avLst/>
          </a:prstGeom>
          <a:noFill/>
          <a:ln/>
        </p:spPr>
        <p:txBody>
          <a:bodyPr wrap="none" rtlCol="0" anchor="t"/>
          <a:lstStyle/>
          <a:p>
            <a:pPr marL="0" indent="0" algn="ctr">
              <a:lnSpc>
                <a:spcPts val="3281"/>
              </a:lnSpc>
              <a:buNone/>
            </a:pPr>
            <a:r>
              <a:rPr lang="en-US" sz="2624" b="1">
                <a:solidFill>
                  <a:srgbClr val="2D4DF2"/>
                </a:solidFill>
                <a:latin typeface="Nunito" pitchFamily="34" charset="0"/>
                <a:ea typeface="Nunito" pitchFamily="34" charset="-122"/>
                <a:cs typeface="Nunito" pitchFamily="34" charset="-120"/>
              </a:rPr>
              <a:t>1</a:t>
            </a:r>
            <a:endParaRPr lang="en-US" sz="2624"/>
          </a:p>
        </p:txBody>
      </p:sp>
      <p:sp>
        <p:nvSpPr>
          <p:cNvPr id="10" name="Text 6"/>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b="1">
                <a:solidFill>
                  <a:srgbClr val="2D4DF2"/>
                </a:solidFill>
                <a:latin typeface="Nunito" pitchFamily="34" charset="0"/>
                <a:ea typeface="Nunito" pitchFamily="34" charset="-122"/>
                <a:cs typeface="Nunito" pitchFamily="34" charset="-120"/>
              </a:rPr>
              <a:t>Data Partitioning</a:t>
            </a:r>
            <a:endParaRPr lang="en-US" sz="2187"/>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a:solidFill>
                  <a:srgbClr val="00002E"/>
                </a:solidFill>
                <a:latin typeface="PT Sans" pitchFamily="34" charset="0"/>
                <a:ea typeface="PT Sans" pitchFamily="34" charset="-122"/>
                <a:cs typeface="PT Sans" pitchFamily="34" charset="-120"/>
              </a:rPr>
              <a:t>Divide the dataset into smaller chunks to be processed concurrently across multiple processors.</a:t>
            </a:r>
            <a:endParaRPr lang="en-US" sz="1750"/>
          </a:p>
        </p:txBody>
      </p:sp>
      <p:sp>
        <p:nvSpPr>
          <p:cNvPr id="12" name="Shape 8"/>
          <p:cNvSpPr/>
          <p:nvPr/>
        </p:nvSpPr>
        <p:spPr>
          <a:xfrm>
            <a:off x="1416427" y="4220468"/>
            <a:ext cx="777597" cy="27742"/>
          </a:xfrm>
          <a:prstGeom prst="rect">
            <a:avLst/>
          </a:prstGeom>
          <a:solidFill>
            <a:srgbClr val="015F98"/>
          </a:solidFill>
          <a:ln/>
        </p:spPr>
        <p:txBody>
          <a:bodyPr/>
          <a:lstStyle/>
          <a:p>
            <a:endParaRPr lang="en-US"/>
          </a:p>
        </p:txBody>
      </p:sp>
      <p:sp>
        <p:nvSpPr>
          <p:cNvPr id="13" name="Shape 9"/>
          <p:cNvSpPr/>
          <p:nvPr/>
        </p:nvSpPr>
        <p:spPr>
          <a:xfrm>
            <a:off x="916484" y="3984427"/>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4" name="Text 10"/>
          <p:cNvSpPr/>
          <p:nvPr/>
        </p:nvSpPr>
        <p:spPr>
          <a:xfrm>
            <a:off x="1066383" y="4026098"/>
            <a:ext cx="200025" cy="416481"/>
          </a:xfrm>
          <a:prstGeom prst="rect">
            <a:avLst/>
          </a:prstGeom>
          <a:noFill/>
          <a:ln/>
        </p:spPr>
        <p:txBody>
          <a:bodyPr wrap="none" rtlCol="0" anchor="t"/>
          <a:lstStyle/>
          <a:p>
            <a:pPr marL="0" indent="0" algn="ctr">
              <a:lnSpc>
                <a:spcPts val="3281"/>
              </a:lnSpc>
              <a:buNone/>
            </a:pPr>
            <a:r>
              <a:rPr lang="en-US" sz="2624" b="1">
                <a:solidFill>
                  <a:srgbClr val="015F98"/>
                </a:solidFill>
                <a:latin typeface="Nunito" pitchFamily="34" charset="0"/>
                <a:ea typeface="Nunito" pitchFamily="34" charset="-122"/>
                <a:cs typeface="Nunito" pitchFamily="34" charset="-120"/>
              </a:rPr>
              <a:t>2</a:t>
            </a:r>
            <a:endParaRPr lang="en-US" sz="2624"/>
          </a:p>
        </p:txBody>
      </p:sp>
      <p:sp>
        <p:nvSpPr>
          <p:cNvPr id="15" name="Text 11"/>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b="1">
                <a:solidFill>
                  <a:srgbClr val="015F98"/>
                </a:solidFill>
                <a:latin typeface="Nunito" pitchFamily="34" charset="0"/>
                <a:ea typeface="Nunito" pitchFamily="34" charset="-122"/>
                <a:cs typeface="Nunito" pitchFamily="34" charset="-120"/>
              </a:rPr>
              <a:t>Parallel I/O</a:t>
            </a:r>
            <a:endParaRPr lang="en-US" sz="2187"/>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a:solidFill>
                  <a:srgbClr val="00002E"/>
                </a:solidFill>
                <a:latin typeface="PT Sans" pitchFamily="34" charset="0"/>
                <a:ea typeface="PT Sans" pitchFamily="34" charset="-122"/>
                <a:cs typeface="PT Sans" pitchFamily="34" charset="-120"/>
              </a:rPr>
              <a:t>Utilize parallel file I/O techniques to load the partitioned data efficiently in a distributed manner.</a:t>
            </a:r>
            <a:endParaRPr lang="en-US" sz="1750"/>
          </a:p>
        </p:txBody>
      </p:sp>
      <p:sp>
        <p:nvSpPr>
          <p:cNvPr id="17" name="Shape 13"/>
          <p:cNvSpPr/>
          <p:nvPr/>
        </p:nvSpPr>
        <p:spPr>
          <a:xfrm>
            <a:off x="1416427" y="6078200"/>
            <a:ext cx="777597" cy="27742"/>
          </a:xfrm>
          <a:prstGeom prst="rect">
            <a:avLst/>
          </a:prstGeom>
          <a:solidFill>
            <a:srgbClr val="AD1F96"/>
          </a:solidFill>
          <a:ln/>
        </p:spPr>
        <p:txBody>
          <a:bodyPr/>
          <a:lstStyle/>
          <a:p>
            <a:endParaRPr lang="en-US"/>
          </a:p>
        </p:txBody>
      </p:sp>
      <p:sp>
        <p:nvSpPr>
          <p:cNvPr id="18" name="Shape 14"/>
          <p:cNvSpPr/>
          <p:nvPr/>
        </p:nvSpPr>
        <p:spPr>
          <a:xfrm>
            <a:off x="916484" y="5842159"/>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9" name="Text 15"/>
          <p:cNvSpPr/>
          <p:nvPr/>
        </p:nvSpPr>
        <p:spPr>
          <a:xfrm>
            <a:off x="1066383" y="5883831"/>
            <a:ext cx="200025" cy="416481"/>
          </a:xfrm>
          <a:prstGeom prst="rect">
            <a:avLst/>
          </a:prstGeom>
          <a:noFill/>
          <a:ln/>
        </p:spPr>
        <p:txBody>
          <a:bodyPr wrap="none" rtlCol="0" anchor="t"/>
          <a:lstStyle/>
          <a:p>
            <a:pPr marL="0" indent="0" algn="ctr">
              <a:lnSpc>
                <a:spcPts val="3281"/>
              </a:lnSpc>
              <a:buNone/>
            </a:pPr>
            <a:r>
              <a:rPr lang="en-US" sz="2624" b="1">
                <a:solidFill>
                  <a:srgbClr val="AD1F96"/>
                </a:solidFill>
                <a:latin typeface="Nunito" pitchFamily="34" charset="0"/>
                <a:ea typeface="Nunito" pitchFamily="34" charset="-122"/>
                <a:cs typeface="Nunito" pitchFamily="34" charset="-120"/>
              </a:rPr>
              <a:t>3</a:t>
            </a:r>
            <a:endParaRPr lang="en-US" sz="2624"/>
          </a:p>
        </p:txBody>
      </p:sp>
      <p:sp>
        <p:nvSpPr>
          <p:cNvPr id="20" name="Text 16"/>
          <p:cNvSpPr/>
          <p:nvPr/>
        </p:nvSpPr>
        <p:spPr>
          <a:xfrm>
            <a:off x="2388513" y="5890736"/>
            <a:ext cx="2991445" cy="347186"/>
          </a:xfrm>
          <a:prstGeom prst="rect">
            <a:avLst/>
          </a:prstGeom>
          <a:noFill/>
          <a:ln/>
        </p:spPr>
        <p:txBody>
          <a:bodyPr wrap="none" rtlCol="0" anchor="t"/>
          <a:lstStyle/>
          <a:p>
            <a:pPr marL="0" indent="0" algn="l">
              <a:lnSpc>
                <a:spcPts val="2734"/>
              </a:lnSpc>
              <a:buNone/>
            </a:pPr>
            <a:r>
              <a:rPr lang="en-US" sz="2187" b="1">
                <a:solidFill>
                  <a:srgbClr val="AD1F96"/>
                </a:solidFill>
                <a:latin typeface="Nunito" pitchFamily="34" charset="0"/>
                <a:ea typeface="Nunito" pitchFamily="34" charset="-122"/>
                <a:cs typeface="Nunito" pitchFamily="34" charset="-120"/>
              </a:rPr>
              <a:t>Coordinated Processing</a:t>
            </a:r>
            <a:endParaRPr lang="en-US" sz="2187"/>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a:solidFill>
                  <a:srgbClr val="00002E"/>
                </a:solidFill>
                <a:latin typeface="PT Sans" pitchFamily="34" charset="0"/>
                <a:ea typeface="PT Sans" pitchFamily="34" charset="-122"/>
                <a:cs typeface="PT Sans" pitchFamily="34" charset="-120"/>
              </a:rPr>
              <a:t>Synchronize the processors to ensure the correct assembly and merging of the partial results.</a:t>
            </a:r>
            <a:endParaRPr lang="en-US" sz="175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221944"/>
          </a:xfrm>
          <a:prstGeom prst="rect">
            <a:avLst/>
          </a:prstGeom>
        </p:spPr>
      </p:pic>
      <p:sp>
        <p:nvSpPr>
          <p:cNvPr id="5" name="Text 1"/>
          <p:cNvSpPr/>
          <p:nvPr/>
        </p:nvSpPr>
        <p:spPr>
          <a:xfrm>
            <a:off x="3341727" y="2710696"/>
            <a:ext cx="5724049" cy="555427"/>
          </a:xfrm>
          <a:prstGeom prst="rect">
            <a:avLst/>
          </a:prstGeom>
          <a:noFill/>
          <a:ln/>
        </p:spPr>
        <p:txBody>
          <a:bodyPr wrap="none" rtlCol="0" anchor="t"/>
          <a:lstStyle/>
          <a:p>
            <a:pPr marL="0" indent="0">
              <a:lnSpc>
                <a:spcPts val="4374"/>
              </a:lnSpc>
              <a:buNone/>
            </a:pPr>
            <a:r>
              <a:rPr lang="en-US" sz="3499" b="1">
                <a:solidFill>
                  <a:srgbClr val="00002E"/>
                </a:solidFill>
                <a:latin typeface="Nunito" pitchFamily="34" charset="0"/>
                <a:ea typeface="Nunito" pitchFamily="34" charset="-122"/>
                <a:cs typeface="Nunito" pitchFamily="34" charset="-120"/>
              </a:rPr>
              <a:t>Data Loading Parallelization</a:t>
            </a:r>
            <a:endParaRPr lang="en-US" sz="3499"/>
          </a:p>
        </p:txBody>
      </p:sp>
      <p:sp>
        <p:nvSpPr>
          <p:cNvPr id="6" name="Shape 2"/>
          <p:cNvSpPr/>
          <p:nvPr/>
        </p:nvSpPr>
        <p:spPr>
          <a:xfrm>
            <a:off x="7304008" y="3532703"/>
            <a:ext cx="22146" cy="4208859"/>
          </a:xfrm>
          <a:prstGeom prst="rect">
            <a:avLst/>
          </a:prstGeom>
          <a:solidFill>
            <a:srgbClr val="DFDFEB"/>
          </a:solidFill>
          <a:ln/>
        </p:spPr>
        <p:txBody>
          <a:bodyPr/>
          <a:lstStyle/>
          <a:p>
            <a:endParaRPr lang="en-US"/>
          </a:p>
        </p:txBody>
      </p:sp>
      <p:sp>
        <p:nvSpPr>
          <p:cNvPr id="7" name="Shape 3"/>
          <p:cNvSpPr/>
          <p:nvPr/>
        </p:nvSpPr>
        <p:spPr>
          <a:xfrm>
            <a:off x="6493014" y="3860363"/>
            <a:ext cx="622102" cy="22146"/>
          </a:xfrm>
          <a:prstGeom prst="rect">
            <a:avLst/>
          </a:prstGeom>
          <a:solidFill>
            <a:srgbClr val="2D4DF2"/>
          </a:solidFill>
          <a:ln/>
        </p:spPr>
        <p:txBody>
          <a:bodyPr/>
          <a:lstStyle/>
          <a:p>
            <a:endParaRPr lang="en-US"/>
          </a:p>
        </p:txBody>
      </p:sp>
      <p:sp>
        <p:nvSpPr>
          <p:cNvPr id="8" name="Shape 4"/>
          <p:cNvSpPr/>
          <p:nvPr/>
        </p:nvSpPr>
        <p:spPr>
          <a:xfrm>
            <a:off x="7115115" y="3671530"/>
            <a:ext cx="399931" cy="399931"/>
          </a:xfrm>
          <a:prstGeom prst="roundRect">
            <a:avLst>
              <a:gd name="adj" fmla="val 80006"/>
            </a:avLst>
          </a:prstGeom>
          <a:solidFill>
            <a:srgbClr val="F3F3FF"/>
          </a:solidFill>
          <a:ln w="15240">
            <a:solidFill>
              <a:srgbClr val="00002E"/>
            </a:solidFill>
            <a:prstDash val="solid"/>
          </a:ln>
        </p:spPr>
        <p:txBody>
          <a:bodyPr/>
          <a:lstStyle/>
          <a:p>
            <a:endParaRPr lang="en-US"/>
          </a:p>
        </p:txBody>
      </p:sp>
      <p:sp>
        <p:nvSpPr>
          <p:cNvPr id="9" name="Text 5"/>
          <p:cNvSpPr/>
          <p:nvPr/>
        </p:nvSpPr>
        <p:spPr>
          <a:xfrm>
            <a:off x="7235011" y="3704868"/>
            <a:ext cx="160020" cy="333137"/>
          </a:xfrm>
          <a:prstGeom prst="rect">
            <a:avLst/>
          </a:prstGeom>
          <a:noFill/>
          <a:ln/>
        </p:spPr>
        <p:txBody>
          <a:bodyPr wrap="none" rtlCol="0" anchor="t"/>
          <a:lstStyle/>
          <a:p>
            <a:pPr marL="0" indent="0" algn="ctr">
              <a:lnSpc>
                <a:spcPts val="2624"/>
              </a:lnSpc>
              <a:buNone/>
            </a:pPr>
            <a:r>
              <a:rPr lang="en-US" sz="2100" b="1">
                <a:solidFill>
                  <a:srgbClr val="2D4DF2"/>
                </a:solidFill>
                <a:latin typeface="Nunito" pitchFamily="34" charset="0"/>
                <a:ea typeface="Nunito" pitchFamily="34" charset="-122"/>
                <a:cs typeface="Nunito" pitchFamily="34" charset="-120"/>
              </a:rPr>
              <a:t>1</a:t>
            </a:r>
            <a:endParaRPr lang="en-US" sz="2100"/>
          </a:p>
        </p:txBody>
      </p:sp>
      <p:sp>
        <p:nvSpPr>
          <p:cNvPr id="10" name="Text 6"/>
          <p:cNvSpPr/>
          <p:nvPr/>
        </p:nvSpPr>
        <p:spPr>
          <a:xfrm>
            <a:off x="3788450" y="3710345"/>
            <a:ext cx="2549009" cy="277654"/>
          </a:xfrm>
          <a:prstGeom prst="rect">
            <a:avLst/>
          </a:prstGeom>
          <a:noFill/>
          <a:ln/>
        </p:spPr>
        <p:txBody>
          <a:bodyPr wrap="none" rtlCol="0" anchor="t"/>
          <a:lstStyle/>
          <a:p>
            <a:pPr marL="0" indent="0" algn="r">
              <a:lnSpc>
                <a:spcPts val="2187"/>
              </a:lnSpc>
              <a:buNone/>
            </a:pPr>
            <a:r>
              <a:rPr lang="en-US" sz="1750" b="1">
                <a:solidFill>
                  <a:srgbClr val="2D4DF2"/>
                </a:solidFill>
                <a:latin typeface="Nunito" pitchFamily="34" charset="0"/>
                <a:ea typeface="Nunito" pitchFamily="34" charset="-122"/>
                <a:cs typeface="Nunito" pitchFamily="34" charset="-120"/>
              </a:rPr>
              <a:t>Serial Data Loading</a:t>
            </a:r>
            <a:endParaRPr lang="en-US" sz="1750"/>
          </a:p>
        </p:txBody>
      </p:sp>
      <p:sp>
        <p:nvSpPr>
          <p:cNvPr id="11" name="Text 7"/>
          <p:cNvSpPr/>
          <p:nvPr/>
        </p:nvSpPr>
        <p:spPr>
          <a:xfrm>
            <a:off x="3341727" y="4094559"/>
            <a:ext cx="2995732" cy="1137285"/>
          </a:xfrm>
          <a:prstGeom prst="rect">
            <a:avLst/>
          </a:prstGeom>
          <a:noFill/>
          <a:ln/>
        </p:spPr>
        <p:txBody>
          <a:bodyPr wrap="square" rtlCol="0" anchor="t"/>
          <a:lstStyle/>
          <a:p>
            <a:pPr marL="0" indent="0" algn="r">
              <a:lnSpc>
                <a:spcPts val="2239"/>
              </a:lnSpc>
              <a:buNone/>
            </a:pPr>
            <a:r>
              <a:rPr lang="en-US" sz="1400">
                <a:solidFill>
                  <a:srgbClr val="00002E"/>
                </a:solidFill>
                <a:latin typeface="PT Sans" pitchFamily="34" charset="0"/>
                <a:ea typeface="PT Sans" pitchFamily="34" charset="-122"/>
                <a:cs typeface="PT Sans" pitchFamily="34" charset="-120"/>
              </a:rPr>
              <a:t>Employing Pandas to load the dataset.</a:t>
            </a:r>
            <a:endParaRPr lang="en-US" sz="1400"/>
          </a:p>
        </p:txBody>
      </p:sp>
      <p:sp>
        <p:nvSpPr>
          <p:cNvPr id="12" name="Shape 8"/>
          <p:cNvSpPr/>
          <p:nvPr/>
        </p:nvSpPr>
        <p:spPr>
          <a:xfrm>
            <a:off x="7515046" y="4748927"/>
            <a:ext cx="622102" cy="22146"/>
          </a:xfrm>
          <a:prstGeom prst="rect">
            <a:avLst/>
          </a:prstGeom>
          <a:solidFill>
            <a:srgbClr val="015F98"/>
          </a:solidFill>
          <a:ln/>
        </p:spPr>
        <p:txBody>
          <a:bodyPr/>
          <a:lstStyle/>
          <a:p>
            <a:endParaRPr lang="en-US"/>
          </a:p>
        </p:txBody>
      </p:sp>
      <p:sp>
        <p:nvSpPr>
          <p:cNvPr id="13" name="Shape 9"/>
          <p:cNvSpPr/>
          <p:nvPr/>
        </p:nvSpPr>
        <p:spPr>
          <a:xfrm>
            <a:off x="7115115" y="4560094"/>
            <a:ext cx="399931" cy="399931"/>
          </a:xfrm>
          <a:prstGeom prst="roundRect">
            <a:avLst>
              <a:gd name="adj" fmla="val 80006"/>
            </a:avLst>
          </a:prstGeom>
          <a:solidFill>
            <a:srgbClr val="F3F3FF"/>
          </a:solidFill>
          <a:ln w="15240">
            <a:solidFill>
              <a:srgbClr val="00002E"/>
            </a:solidFill>
            <a:prstDash val="solid"/>
          </a:ln>
        </p:spPr>
        <p:txBody>
          <a:bodyPr/>
          <a:lstStyle/>
          <a:p>
            <a:endParaRPr lang="en-US"/>
          </a:p>
        </p:txBody>
      </p:sp>
      <p:sp>
        <p:nvSpPr>
          <p:cNvPr id="14" name="Text 10"/>
          <p:cNvSpPr/>
          <p:nvPr/>
        </p:nvSpPr>
        <p:spPr>
          <a:xfrm>
            <a:off x="7235011" y="4593431"/>
            <a:ext cx="160020" cy="333137"/>
          </a:xfrm>
          <a:prstGeom prst="rect">
            <a:avLst/>
          </a:prstGeom>
          <a:noFill/>
          <a:ln/>
        </p:spPr>
        <p:txBody>
          <a:bodyPr wrap="none" rtlCol="0" anchor="t"/>
          <a:lstStyle/>
          <a:p>
            <a:pPr marL="0" indent="0" algn="ctr">
              <a:lnSpc>
                <a:spcPts val="2624"/>
              </a:lnSpc>
              <a:buNone/>
            </a:pPr>
            <a:r>
              <a:rPr lang="en-US" sz="2100" b="1">
                <a:solidFill>
                  <a:srgbClr val="015F98"/>
                </a:solidFill>
                <a:latin typeface="Nunito" pitchFamily="34" charset="0"/>
                <a:ea typeface="Nunito" pitchFamily="34" charset="-122"/>
                <a:cs typeface="Nunito" pitchFamily="34" charset="-120"/>
              </a:rPr>
              <a:t>2</a:t>
            </a:r>
            <a:endParaRPr lang="en-US" sz="2100"/>
          </a:p>
        </p:txBody>
      </p:sp>
      <p:sp>
        <p:nvSpPr>
          <p:cNvPr id="15" name="Text 11"/>
          <p:cNvSpPr/>
          <p:nvPr/>
        </p:nvSpPr>
        <p:spPr>
          <a:xfrm>
            <a:off x="8292703" y="4598908"/>
            <a:ext cx="2664976" cy="277654"/>
          </a:xfrm>
          <a:prstGeom prst="rect">
            <a:avLst/>
          </a:prstGeom>
          <a:noFill/>
          <a:ln/>
        </p:spPr>
        <p:txBody>
          <a:bodyPr wrap="none" rtlCol="0" anchor="t"/>
          <a:lstStyle/>
          <a:p>
            <a:pPr marL="0" indent="0" algn="l">
              <a:lnSpc>
                <a:spcPts val="2187"/>
              </a:lnSpc>
              <a:buNone/>
            </a:pPr>
            <a:r>
              <a:rPr lang="en-US" sz="1750" b="1">
                <a:solidFill>
                  <a:srgbClr val="015F98"/>
                </a:solidFill>
                <a:latin typeface="Nunito" pitchFamily="34" charset="0"/>
                <a:ea typeface="Nunito" pitchFamily="34" charset="-122"/>
                <a:cs typeface="Nunito" pitchFamily="34" charset="-120"/>
              </a:rPr>
              <a:t>Parallel Data Loading</a:t>
            </a:r>
            <a:endParaRPr lang="en-US" sz="1750"/>
          </a:p>
        </p:txBody>
      </p:sp>
      <p:sp>
        <p:nvSpPr>
          <p:cNvPr id="16" name="Text 12"/>
          <p:cNvSpPr/>
          <p:nvPr/>
        </p:nvSpPr>
        <p:spPr>
          <a:xfrm>
            <a:off x="8292703" y="4983123"/>
            <a:ext cx="2995851" cy="1137285"/>
          </a:xfrm>
          <a:prstGeom prst="rect">
            <a:avLst/>
          </a:prstGeom>
          <a:noFill/>
          <a:ln/>
        </p:spPr>
        <p:txBody>
          <a:bodyPr wrap="square" rtlCol="0" anchor="t"/>
          <a:lstStyle/>
          <a:p>
            <a:pPr marL="0" indent="0" algn="l">
              <a:lnSpc>
                <a:spcPts val="2239"/>
              </a:lnSpc>
              <a:buNone/>
            </a:pPr>
            <a:r>
              <a:rPr lang="en-US" sz="1400">
                <a:solidFill>
                  <a:srgbClr val="00002E"/>
                </a:solidFill>
                <a:latin typeface="PT Sans" pitchFamily="34" charset="0"/>
                <a:ea typeface="PT Sans" pitchFamily="34" charset="-122"/>
                <a:cs typeface="PT Sans" pitchFamily="34" charset="-120"/>
              </a:rPr>
              <a:t>Leveraging </a:t>
            </a:r>
            <a:r>
              <a:rPr lang="en-US" sz="1400" err="1">
                <a:solidFill>
                  <a:srgbClr val="00002E"/>
                </a:solidFill>
                <a:latin typeface="PT Sans" pitchFamily="34" charset="0"/>
                <a:ea typeface="PT Sans" pitchFamily="34" charset="-122"/>
                <a:cs typeface="PT Sans" pitchFamily="34" charset="-120"/>
              </a:rPr>
              <a:t>Dask</a:t>
            </a:r>
            <a:r>
              <a:rPr lang="en-US" sz="1400">
                <a:solidFill>
                  <a:srgbClr val="00002E"/>
                </a:solidFill>
                <a:latin typeface="PT Sans" pitchFamily="34" charset="0"/>
                <a:ea typeface="PT Sans" pitchFamily="34" charset="-122"/>
                <a:cs typeface="PT Sans" pitchFamily="34" charset="-120"/>
              </a:rPr>
              <a:t> </a:t>
            </a:r>
            <a:r>
              <a:rPr lang="en-US" sz="1400" err="1">
                <a:solidFill>
                  <a:srgbClr val="00002E"/>
                </a:solidFill>
                <a:latin typeface="PT Sans" pitchFamily="34" charset="0"/>
                <a:ea typeface="PT Sans" pitchFamily="34" charset="-122"/>
                <a:cs typeface="PT Sans" pitchFamily="34" charset="-120"/>
              </a:rPr>
              <a:t>Dataframe</a:t>
            </a:r>
            <a:r>
              <a:rPr lang="en-US" sz="1400">
                <a:solidFill>
                  <a:srgbClr val="00002E"/>
                </a:solidFill>
                <a:latin typeface="PT Sans" pitchFamily="34" charset="0"/>
                <a:ea typeface="PT Sans" pitchFamily="34" charset="-122"/>
                <a:cs typeface="PT Sans" pitchFamily="34" charset="-120"/>
              </a:rPr>
              <a:t> framework to load and preprocess data in parallel.</a:t>
            </a:r>
            <a:endParaRPr lang="en-US" sz="1400"/>
          </a:p>
        </p:txBody>
      </p:sp>
      <p:sp>
        <p:nvSpPr>
          <p:cNvPr id="19" name="Text 15"/>
          <p:cNvSpPr/>
          <p:nvPr/>
        </p:nvSpPr>
        <p:spPr>
          <a:xfrm>
            <a:off x="7235011" y="5759291"/>
            <a:ext cx="160020" cy="333137"/>
          </a:xfrm>
          <a:prstGeom prst="rect">
            <a:avLst/>
          </a:prstGeom>
          <a:noFill/>
          <a:ln/>
        </p:spPr>
        <p:txBody>
          <a:bodyPr wrap="none" rtlCol="0" anchor="t"/>
          <a:lstStyle/>
          <a:p>
            <a:pPr marL="0" indent="0" algn="ctr">
              <a:lnSpc>
                <a:spcPts val="2624"/>
              </a:lnSpc>
              <a:buNone/>
            </a:pPr>
            <a:endParaRPr lang="en-US" sz="2100"/>
          </a:p>
        </p:txBody>
      </p:sp>
      <p:sp>
        <p:nvSpPr>
          <p:cNvPr id="20" name="Text 16"/>
          <p:cNvSpPr/>
          <p:nvPr/>
        </p:nvSpPr>
        <p:spPr>
          <a:xfrm>
            <a:off x="3341727" y="5764768"/>
            <a:ext cx="2995732" cy="555308"/>
          </a:xfrm>
          <a:prstGeom prst="rect">
            <a:avLst/>
          </a:prstGeom>
          <a:noFill/>
          <a:ln/>
        </p:spPr>
        <p:txBody>
          <a:bodyPr wrap="square" rtlCol="0" anchor="t"/>
          <a:lstStyle/>
          <a:p>
            <a:pPr marL="0" indent="0" algn="r">
              <a:lnSpc>
                <a:spcPts val="2187"/>
              </a:lnSpc>
              <a:buNone/>
            </a:pPr>
            <a:endParaRPr lang="en-US" sz="1750"/>
          </a:p>
        </p:txBody>
      </p:sp>
      <p:sp>
        <p:nvSpPr>
          <p:cNvPr id="21" name="Text 17"/>
          <p:cNvSpPr/>
          <p:nvPr/>
        </p:nvSpPr>
        <p:spPr>
          <a:xfrm>
            <a:off x="3341727" y="6426637"/>
            <a:ext cx="2995732" cy="1137285"/>
          </a:xfrm>
          <a:prstGeom prst="rect">
            <a:avLst/>
          </a:prstGeom>
          <a:noFill/>
          <a:ln/>
        </p:spPr>
        <p:txBody>
          <a:bodyPr wrap="square" rtlCol="0" anchor="t"/>
          <a:lstStyle/>
          <a:p>
            <a:pPr marL="0" indent="0" algn="r">
              <a:lnSpc>
                <a:spcPts val="2239"/>
              </a:lnSpc>
              <a:buNone/>
            </a:pPr>
            <a:endParaRPr lang="en-US" sz="1400"/>
          </a:p>
        </p:txBody>
      </p:sp>
      <p:pic>
        <p:nvPicPr>
          <p:cNvPr id="26" name="Picture 25">
            <a:extLst>
              <a:ext uri="{FF2B5EF4-FFF2-40B4-BE49-F238E27FC236}">
                <a16:creationId xmlns:a16="http://schemas.microsoft.com/office/drawing/2014/main" id="{524FF102-8C7D-4A20-C2E8-0446C6EF0758}"/>
              </a:ext>
            </a:extLst>
          </p:cNvPr>
          <p:cNvPicPr>
            <a:picLocks noChangeAspect="1"/>
          </p:cNvPicPr>
          <p:nvPr/>
        </p:nvPicPr>
        <p:blipFill>
          <a:blip r:embed="rId5"/>
          <a:stretch>
            <a:fillRect/>
          </a:stretch>
        </p:blipFill>
        <p:spPr>
          <a:xfrm>
            <a:off x="572846" y="4884890"/>
            <a:ext cx="6089320" cy="2315064"/>
          </a:xfrm>
          <a:prstGeom prst="rect">
            <a:avLst/>
          </a:prstGeom>
        </p:spPr>
      </p:pic>
      <p:pic>
        <p:nvPicPr>
          <p:cNvPr id="28" name="Picture 27">
            <a:extLst>
              <a:ext uri="{FF2B5EF4-FFF2-40B4-BE49-F238E27FC236}">
                <a16:creationId xmlns:a16="http://schemas.microsoft.com/office/drawing/2014/main" id="{1BD9E568-939D-74C2-DD9D-FF1D136656F5}"/>
              </a:ext>
            </a:extLst>
          </p:cNvPr>
          <p:cNvPicPr>
            <a:picLocks noChangeAspect="1"/>
          </p:cNvPicPr>
          <p:nvPr/>
        </p:nvPicPr>
        <p:blipFill>
          <a:blip r:embed="rId6"/>
          <a:stretch>
            <a:fillRect/>
          </a:stretch>
        </p:blipFill>
        <p:spPr>
          <a:xfrm>
            <a:off x="8292703" y="5925859"/>
            <a:ext cx="5724049" cy="20850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2348389" y="884990"/>
            <a:ext cx="7906583" cy="694373"/>
          </a:xfrm>
          <a:prstGeom prst="rect">
            <a:avLst/>
          </a:prstGeom>
          <a:noFill/>
          <a:ln/>
        </p:spPr>
        <p:txBody>
          <a:bodyPr wrap="none" rtlCol="0" anchor="t"/>
          <a:lstStyle/>
          <a:p>
            <a:pPr marL="0" indent="0">
              <a:lnSpc>
                <a:spcPts val="5468"/>
              </a:lnSpc>
              <a:buNone/>
            </a:pPr>
            <a:r>
              <a:rPr lang="en-US" sz="4374" b="1">
                <a:solidFill>
                  <a:srgbClr val="00002E"/>
                </a:solidFill>
                <a:latin typeface="Nunito" pitchFamily="34" charset="0"/>
                <a:ea typeface="Nunito" pitchFamily="34" charset="-122"/>
                <a:cs typeface="Nunito" pitchFamily="34" charset="-120"/>
              </a:rPr>
              <a:t>Feature Extraction</a:t>
            </a:r>
            <a:endParaRPr lang="en-US" sz="4374"/>
          </a:p>
        </p:txBody>
      </p:sp>
      <p:sp>
        <p:nvSpPr>
          <p:cNvPr id="5" name="Shape 2"/>
          <p:cNvSpPr/>
          <p:nvPr/>
        </p:nvSpPr>
        <p:spPr>
          <a:xfrm>
            <a:off x="1227802" y="1721966"/>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6" name="Text 3"/>
          <p:cNvSpPr/>
          <p:nvPr/>
        </p:nvSpPr>
        <p:spPr>
          <a:xfrm>
            <a:off x="1377701" y="1763638"/>
            <a:ext cx="200025" cy="416481"/>
          </a:xfrm>
          <a:prstGeom prst="rect">
            <a:avLst/>
          </a:prstGeom>
          <a:noFill/>
          <a:ln/>
        </p:spPr>
        <p:txBody>
          <a:bodyPr wrap="none" rtlCol="0" anchor="t"/>
          <a:lstStyle/>
          <a:p>
            <a:pPr marL="0" indent="0" algn="ctr">
              <a:lnSpc>
                <a:spcPts val="3281"/>
              </a:lnSpc>
              <a:buNone/>
            </a:pPr>
            <a:r>
              <a:rPr lang="en-US" sz="2624" b="1">
                <a:solidFill>
                  <a:srgbClr val="2D4DF2"/>
                </a:solidFill>
                <a:latin typeface="Nunito" pitchFamily="34" charset="0"/>
                <a:ea typeface="Nunito" pitchFamily="34" charset="-122"/>
                <a:cs typeface="Nunito" pitchFamily="34" charset="-120"/>
              </a:rPr>
              <a:t>1</a:t>
            </a:r>
            <a:endParaRPr lang="en-US" sz="2624"/>
          </a:p>
        </p:txBody>
      </p:sp>
      <p:sp>
        <p:nvSpPr>
          <p:cNvPr id="7" name="Text 4"/>
          <p:cNvSpPr/>
          <p:nvPr/>
        </p:nvSpPr>
        <p:spPr>
          <a:xfrm>
            <a:off x="1948725" y="1776157"/>
            <a:ext cx="3131106" cy="347186"/>
          </a:xfrm>
          <a:prstGeom prst="rect">
            <a:avLst/>
          </a:prstGeom>
          <a:noFill/>
          <a:ln/>
        </p:spPr>
        <p:txBody>
          <a:bodyPr wrap="none" rtlCol="0" anchor="t"/>
          <a:lstStyle/>
          <a:p>
            <a:pPr marL="0" indent="0">
              <a:lnSpc>
                <a:spcPts val="2734"/>
              </a:lnSpc>
              <a:buNone/>
            </a:pPr>
            <a:r>
              <a:rPr lang="en-US" sz="2187" b="1">
                <a:solidFill>
                  <a:srgbClr val="2D4DF2"/>
                </a:solidFill>
                <a:latin typeface="Nunito" pitchFamily="34" charset="0"/>
                <a:ea typeface="Nunito" pitchFamily="34" charset="-122"/>
                <a:cs typeface="Nunito" pitchFamily="34" charset="-120"/>
              </a:rPr>
              <a:t>Serial</a:t>
            </a:r>
            <a:endParaRPr lang="en-US" sz="2187"/>
          </a:p>
        </p:txBody>
      </p:sp>
      <p:sp>
        <p:nvSpPr>
          <p:cNvPr id="8" name="Text 5"/>
          <p:cNvSpPr/>
          <p:nvPr/>
        </p:nvSpPr>
        <p:spPr>
          <a:xfrm>
            <a:off x="3070503" y="3506867"/>
            <a:ext cx="4133612" cy="1066205"/>
          </a:xfrm>
          <a:prstGeom prst="rect">
            <a:avLst/>
          </a:prstGeom>
          <a:noFill/>
          <a:ln/>
        </p:spPr>
        <p:txBody>
          <a:bodyPr wrap="square" rtlCol="0" anchor="t"/>
          <a:lstStyle/>
          <a:p>
            <a:pPr marL="0" indent="0">
              <a:lnSpc>
                <a:spcPts val="2799"/>
              </a:lnSpc>
              <a:buNone/>
            </a:pPr>
            <a:endParaRPr lang="en-US" sz="1750"/>
          </a:p>
        </p:txBody>
      </p:sp>
      <p:sp>
        <p:nvSpPr>
          <p:cNvPr id="10" name="Text 7"/>
          <p:cNvSpPr/>
          <p:nvPr/>
        </p:nvSpPr>
        <p:spPr>
          <a:xfrm>
            <a:off x="7576185" y="2991803"/>
            <a:ext cx="200025" cy="416481"/>
          </a:xfrm>
          <a:prstGeom prst="rect">
            <a:avLst/>
          </a:prstGeom>
          <a:noFill/>
          <a:ln/>
        </p:spPr>
        <p:txBody>
          <a:bodyPr wrap="none" rtlCol="0" anchor="t"/>
          <a:lstStyle/>
          <a:p>
            <a:pPr marL="0" indent="0" algn="ctr">
              <a:lnSpc>
                <a:spcPts val="3281"/>
              </a:lnSpc>
              <a:buNone/>
            </a:pPr>
            <a:endParaRPr lang="en-US" sz="2624"/>
          </a:p>
        </p:txBody>
      </p:sp>
      <p:sp>
        <p:nvSpPr>
          <p:cNvPr id="11" name="Text 8"/>
          <p:cNvSpPr/>
          <p:nvPr/>
        </p:nvSpPr>
        <p:spPr>
          <a:xfrm>
            <a:off x="8148399" y="3026450"/>
            <a:ext cx="2777490" cy="347186"/>
          </a:xfrm>
          <a:prstGeom prst="rect">
            <a:avLst/>
          </a:prstGeom>
          <a:noFill/>
          <a:ln/>
        </p:spPr>
        <p:txBody>
          <a:bodyPr wrap="none" rtlCol="0" anchor="t"/>
          <a:lstStyle/>
          <a:p>
            <a:pPr marL="0" indent="0">
              <a:lnSpc>
                <a:spcPts val="2734"/>
              </a:lnSpc>
              <a:buNone/>
            </a:pPr>
            <a:endParaRPr lang="en-US" sz="2187"/>
          </a:p>
        </p:txBody>
      </p:sp>
      <p:sp>
        <p:nvSpPr>
          <p:cNvPr id="12" name="Text 9"/>
          <p:cNvSpPr/>
          <p:nvPr/>
        </p:nvSpPr>
        <p:spPr>
          <a:xfrm>
            <a:off x="8148399" y="3506867"/>
            <a:ext cx="4133612" cy="710803"/>
          </a:xfrm>
          <a:prstGeom prst="rect">
            <a:avLst/>
          </a:prstGeom>
          <a:noFill/>
          <a:ln/>
        </p:spPr>
        <p:txBody>
          <a:bodyPr wrap="square" rtlCol="0" anchor="t"/>
          <a:lstStyle/>
          <a:p>
            <a:pPr marL="0" indent="0">
              <a:lnSpc>
                <a:spcPts val="2799"/>
              </a:lnSpc>
              <a:buNone/>
            </a:pPr>
            <a:endParaRPr lang="en-US" sz="1750"/>
          </a:p>
        </p:txBody>
      </p:sp>
      <p:sp>
        <p:nvSpPr>
          <p:cNvPr id="13" name="Shape 10"/>
          <p:cNvSpPr/>
          <p:nvPr/>
        </p:nvSpPr>
        <p:spPr>
          <a:xfrm>
            <a:off x="8076835" y="1732575"/>
            <a:ext cx="499943" cy="499943"/>
          </a:xfrm>
          <a:prstGeom prst="roundRect">
            <a:avLst>
              <a:gd name="adj" fmla="val 80001"/>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8226734" y="1774247"/>
            <a:ext cx="200025" cy="416481"/>
          </a:xfrm>
          <a:prstGeom prst="rect">
            <a:avLst/>
          </a:prstGeom>
          <a:noFill/>
          <a:ln/>
        </p:spPr>
        <p:txBody>
          <a:bodyPr wrap="none" rtlCol="0" anchor="t"/>
          <a:lstStyle/>
          <a:p>
            <a:pPr marL="0" indent="0" algn="ctr">
              <a:lnSpc>
                <a:spcPts val="3281"/>
              </a:lnSpc>
              <a:buNone/>
            </a:pPr>
            <a:r>
              <a:rPr lang="en-US" sz="2624" b="1">
                <a:solidFill>
                  <a:srgbClr val="AD1F96"/>
                </a:solidFill>
                <a:latin typeface="Nunito" pitchFamily="34" charset="0"/>
                <a:ea typeface="Nunito" pitchFamily="34" charset="-122"/>
                <a:cs typeface="Nunito" pitchFamily="34" charset="-120"/>
              </a:rPr>
              <a:t>2</a:t>
            </a:r>
            <a:endParaRPr lang="en-US" sz="2624"/>
          </a:p>
        </p:txBody>
      </p:sp>
      <p:sp>
        <p:nvSpPr>
          <p:cNvPr id="15" name="Text 12"/>
          <p:cNvSpPr/>
          <p:nvPr/>
        </p:nvSpPr>
        <p:spPr>
          <a:xfrm>
            <a:off x="8761457" y="1781236"/>
            <a:ext cx="2777490" cy="347186"/>
          </a:xfrm>
          <a:prstGeom prst="rect">
            <a:avLst/>
          </a:prstGeom>
          <a:noFill/>
          <a:ln/>
        </p:spPr>
        <p:txBody>
          <a:bodyPr wrap="none" rtlCol="0" anchor="t"/>
          <a:lstStyle/>
          <a:p>
            <a:pPr marL="0" indent="0">
              <a:lnSpc>
                <a:spcPts val="2734"/>
              </a:lnSpc>
              <a:buNone/>
            </a:pPr>
            <a:r>
              <a:rPr lang="en-US" sz="2187" b="1">
                <a:solidFill>
                  <a:srgbClr val="AD1F96"/>
                </a:solidFill>
                <a:latin typeface="Nunito" pitchFamily="34" charset="0"/>
                <a:ea typeface="Nunito" pitchFamily="34" charset="-122"/>
                <a:cs typeface="Nunito" pitchFamily="34" charset="-120"/>
              </a:rPr>
              <a:t>Parallel</a:t>
            </a:r>
            <a:endParaRPr lang="en-US" sz="2187"/>
          </a:p>
        </p:txBody>
      </p:sp>
      <p:sp>
        <p:nvSpPr>
          <p:cNvPr id="16" name="Text 13"/>
          <p:cNvSpPr/>
          <p:nvPr/>
        </p:nvSpPr>
        <p:spPr>
          <a:xfrm>
            <a:off x="3070503" y="5525572"/>
            <a:ext cx="4133612" cy="1066205"/>
          </a:xfrm>
          <a:prstGeom prst="rect">
            <a:avLst/>
          </a:prstGeom>
          <a:noFill/>
          <a:ln/>
        </p:spPr>
        <p:txBody>
          <a:bodyPr wrap="square" rtlCol="0" anchor="t"/>
          <a:lstStyle/>
          <a:p>
            <a:pPr marL="0" indent="0">
              <a:lnSpc>
                <a:spcPts val="2799"/>
              </a:lnSpc>
              <a:buNone/>
            </a:pPr>
            <a:endParaRPr lang="en-US" sz="1750"/>
          </a:p>
        </p:txBody>
      </p:sp>
      <p:sp>
        <p:nvSpPr>
          <p:cNvPr id="18" name="Text 15"/>
          <p:cNvSpPr/>
          <p:nvPr/>
        </p:nvSpPr>
        <p:spPr>
          <a:xfrm>
            <a:off x="7576185" y="5010507"/>
            <a:ext cx="200025" cy="416481"/>
          </a:xfrm>
          <a:prstGeom prst="rect">
            <a:avLst/>
          </a:prstGeom>
          <a:noFill/>
          <a:ln/>
        </p:spPr>
        <p:txBody>
          <a:bodyPr wrap="none" rtlCol="0" anchor="t"/>
          <a:lstStyle/>
          <a:p>
            <a:pPr marL="0" indent="0" algn="ctr">
              <a:lnSpc>
                <a:spcPts val="3281"/>
              </a:lnSpc>
              <a:buNone/>
            </a:pPr>
            <a:endParaRPr lang="en-US" sz="2624"/>
          </a:p>
        </p:txBody>
      </p:sp>
      <p:sp>
        <p:nvSpPr>
          <p:cNvPr id="19" name="Text 16"/>
          <p:cNvSpPr/>
          <p:nvPr/>
        </p:nvSpPr>
        <p:spPr>
          <a:xfrm>
            <a:off x="8148399" y="5045154"/>
            <a:ext cx="2777490" cy="347186"/>
          </a:xfrm>
          <a:prstGeom prst="rect">
            <a:avLst/>
          </a:prstGeom>
          <a:noFill/>
          <a:ln/>
        </p:spPr>
        <p:txBody>
          <a:bodyPr wrap="none" rtlCol="0" anchor="t"/>
          <a:lstStyle/>
          <a:p>
            <a:pPr marL="0" indent="0">
              <a:lnSpc>
                <a:spcPts val="2734"/>
              </a:lnSpc>
              <a:buNone/>
            </a:pPr>
            <a:endParaRPr lang="en-US" sz="2187"/>
          </a:p>
        </p:txBody>
      </p:sp>
      <p:sp>
        <p:nvSpPr>
          <p:cNvPr id="20" name="Text 17"/>
          <p:cNvSpPr/>
          <p:nvPr/>
        </p:nvSpPr>
        <p:spPr>
          <a:xfrm>
            <a:off x="8148399" y="5525572"/>
            <a:ext cx="4133612" cy="1066205"/>
          </a:xfrm>
          <a:prstGeom prst="rect">
            <a:avLst/>
          </a:prstGeom>
          <a:noFill/>
          <a:ln/>
        </p:spPr>
        <p:txBody>
          <a:bodyPr wrap="square" rtlCol="0" anchor="t"/>
          <a:lstStyle/>
          <a:p>
            <a:pPr marL="0" indent="0">
              <a:lnSpc>
                <a:spcPts val="2799"/>
              </a:lnSpc>
              <a:buNone/>
            </a:pPr>
            <a:endParaRPr lang="en-US" sz="1750"/>
          </a:p>
        </p:txBody>
      </p:sp>
      <p:sp>
        <p:nvSpPr>
          <p:cNvPr id="42" name="Shape 2">
            <a:extLst>
              <a:ext uri="{FF2B5EF4-FFF2-40B4-BE49-F238E27FC236}">
                <a16:creationId xmlns:a16="http://schemas.microsoft.com/office/drawing/2014/main" id="{6648EEE4-54E2-F317-66E5-DB5BCA6513E3}"/>
              </a:ext>
            </a:extLst>
          </p:cNvPr>
          <p:cNvSpPr/>
          <p:nvPr/>
        </p:nvSpPr>
        <p:spPr>
          <a:xfrm>
            <a:off x="2348389" y="5809417"/>
            <a:ext cx="4917282" cy="2106266"/>
          </a:xfrm>
          <a:prstGeom prst="roundRect">
            <a:avLst>
              <a:gd name="adj" fmla="val 14685"/>
            </a:avLst>
          </a:prstGeom>
          <a:solidFill>
            <a:srgbClr val="F3F3FF"/>
          </a:solidFill>
          <a:ln w="53340">
            <a:solidFill>
              <a:srgbClr val="DFDFEB"/>
            </a:solidFill>
            <a:prstDash val="solid"/>
          </a:ln>
        </p:spPr>
        <p:txBody>
          <a:bodyPr/>
          <a:lstStyle/>
          <a:p>
            <a:endParaRPr lang="en-US" dirty="0"/>
          </a:p>
        </p:txBody>
      </p:sp>
      <p:sp>
        <p:nvSpPr>
          <p:cNvPr id="43" name="Text 3">
            <a:extLst>
              <a:ext uri="{FF2B5EF4-FFF2-40B4-BE49-F238E27FC236}">
                <a16:creationId xmlns:a16="http://schemas.microsoft.com/office/drawing/2014/main" id="{E8E6AB35-628C-357F-DC02-8917FB643B1D}"/>
              </a:ext>
            </a:extLst>
          </p:cNvPr>
          <p:cNvSpPr/>
          <p:nvPr/>
        </p:nvSpPr>
        <p:spPr>
          <a:xfrm>
            <a:off x="2624257" y="5879565"/>
            <a:ext cx="2008465" cy="355402"/>
          </a:xfrm>
          <a:prstGeom prst="rect">
            <a:avLst/>
          </a:prstGeom>
          <a:noFill/>
          <a:ln/>
        </p:spPr>
        <p:txBody>
          <a:bodyPr wrap="none" rtlCol="0" anchor="t"/>
          <a:lstStyle/>
          <a:p>
            <a:pPr marL="0" indent="0">
              <a:lnSpc>
                <a:spcPts val="2799"/>
              </a:lnSpc>
              <a:buNone/>
            </a:pPr>
            <a:r>
              <a:rPr lang="en-US" sz="1750">
                <a:solidFill>
                  <a:srgbClr val="00002E"/>
                </a:solidFill>
                <a:latin typeface="PT Sans" pitchFamily="34" charset="0"/>
                <a:ea typeface="PT Sans" pitchFamily="34" charset="-122"/>
                <a:cs typeface="PT Sans" pitchFamily="34" charset="-120"/>
              </a:rPr>
              <a:t>Approach</a:t>
            </a:r>
            <a:endParaRPr lang="en-US" sz="1750"/>
          </a:p>
        </p:txBody>
      </p:sp>
      <p:sp>
        <p:nvSpPr>
          <p:cNvPr id="44" name="Text 4">
            <a:extLst>
              <a:ext uri="{FF2B5EF4-FFF2-40B4-BE49-F238E27FC236}">
                <a16:creationId xmlns:a16="http://schemas.microsoft.com/office/drawing/2014/main" id="{DC9A7555-E80B-9733-AC50-0C1CD60919C9}"/>
              </a:ext>
            </a:extLst>
          </p:cNvPr>
          <p:cNvSpPr/>
          <p:nvPr/>
        </p:nvSpPr>
        <p:spPr>
          <a:xfrm>
            <a:off x="5084683" y="5879565"/>
            <a:ext cx="2004655" cy="355402"/>
          </a:xfrm>
          <a:prstGeom prst="rect">
            <a:avLst/>
          </a:prstGeom>
          <a:noFill/>
          <a:ln/>
        </p:spPr>
        <p:txBody>
          <a:bodyPr wrap="none" rtlCol="0" anchor="t"/>
          <a:lstStyle/>
          <a:p>
            <a:pPr marL="0" indent="0">
              <a:lnSpc>
                <a:spcPts val="2799"/>
              </a:lnSpc>
              <a:buNone/>
            </a:pPr>
            <a:r>
              <a:rPr lang="en-US" sz="1750">
                <a:solidFill>
                  <a:srgbClr val="00002E"/>
                </a:solidFill>
                <a:latin typeface="PT Sans" pitchFamily="34" charset="0"/>
                <a:ea typeface="PT Sans" pitchFamily="34" charset="-122"/>
                <a:cs typeface="PT Sans" pitchFamily="34" charset="-120"/>
              </a:rPr>
              <a:t>Execution Time</a:t>
            </a:r>
            <a:endParaRPr lang="en-US" sz="1750"/>
          </a:p>
        </p:txBody>
      </p:sp>
      <p:sp>
        <p:nvSpPr>
          <p:cNvPr id="45" name="Text 5">
            <a:extLst>
              <a:ext uri="{FF2B5EF4-FFF2-40B4-BE49-F238E27FC236}">
                <a16:creationId xmlns:a16="http://schemas.microsoft.com/office/drawing/2014/main" id="{A5580C8F-80A4-D208-DFC3-EBD558CDB387}"/>
              </a:ext>
            </a:extLst>
          </p:cNvPr>
          <p:cNvSpPr/>
          <p:nvPr/>
        </p:nvSpPr>
        <p:spPr>
          <a:xfrm>
            <a:off x="7541300" y="5879565"/>
            <a:ext cx="2004655" cy="355402"/>
          </a:xfrm>
          <a:prstGeom prst="rect">
            <a:avLst/>
          </a:prstGeom>
          <a:noFill/>
          <a:ln/>
        </p:spPr>
        <p:txBody>
          <a:bodyPr wrap="none" rtlCol="0" anchor="t"/>
          <a:lstStyle/>
          <a:p>
            <a:pPr marL="0" indent="0">
              <a:lnSpc>
                <a:spcPts val="2799"/>
              </a:lnSpc>
              <a:buNone/>
            </a:pPr>
            <a:endParaRPr lang="en-US" sz="1750"/>
          </a:p>
        </p:txBody>
      </p:sp>
      <p:sp>
        <p:nvSpPr>
          <p:cNvPr id="46" name="Text 6">
            <a:extLst>
              <a:ext uri="{FF2B5EF4-FFF2-40B4-BE49-F238E27FC236}">
                <a16:creationId xmlns:a16="http://schemas.microsoft.com/office/drawing/2014/main" id="{B0A734C2-5304-DF5A-5465-F3F046807F7D}"/>
              </a:ext>
            </a:extLst>
          </p:cNvPr>
          <p:cNvSpPr/>
          <p:nvPr/>
        </p:nvSpPr>
        <p:spPr>
          <a:xfrm>
            <a:off x="9997916" y="5879565"/>
            <a:ext cx="2008465" cy="355402"/>
          </a:xfrm>
          <a:prstGeom prst="rect">
            <a:avLst/>
          </a:prstGeom>
          <a:noFill/>
          <a:ln/>
        </p:spPr>
        <p:txBody>
          <a:bodyPr wrap="none" rtlCol="0" anchor="t"/>
          <a:lstStyle/>
          <a:p>
            <a:pPr marL="0" indent="0">
              <a:lnSpc>
                <a:spcPts val="2799"/>
              </a:lnSpc>
              <a:buNone/>
            </a:pPr>
            <a:endParaRPr lang="en-US" sz="1750"/>
          </a:p>
        </p:txBody>
      </p:sp>
      <p:sp>
        <p:nvSpPr>
          <p:cNvPr id="47" name="Text 7">
            <a:extLst>
              <a:ext uri="{FF2B5EF4-FFF2-40B4-BE49-F238E27FC236}">
                <a16:creationId xmlns:a16="http://schemas.microsoft.com/office/drawing/2014/main" id="{C3716712-C217-C83F-6009-B9BF3A00140F}"/>
              </a:ext>
            </a:extLst>
          </p:cNvPr>
          <p:cNvSpPr/>
          <p:nvPr/>
        </p:nvSpPr>
        <p:spPr>
          <a:xfrm>
            <a:off x="2624257" y="6539528"/>
            <a:ext cx="2008465"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Serial Execution</a:t>
            </a:r>
            <a:endParaRPr lang="en-US" sz="1750" dirty="0"/>
          </a:p>
        </p:txBody>
      </p:sp>
      <p:sp>
        <p:nvSpPr>
          <p:cNvPr id="48" name="Text 8">
            <a:extLst>
              <a:ext uri="{FF2B5EF4-FFF2-40B4-BE49-F238E27FC236}">
                <a16:creationId xmlns:a16="http://schemas.microsoft.com/office/drawing/2014/main" id="{00306F1A-7EF1-B645-D620-E26E32E2D01C}"/>
              </a:ext>
            </a:extLst>
          </p:cNvPr>
          <p:cNvSpPr/>
          <p:nvPr/>
        </p:nvSpPr>
        <p:spPr>
          <a:xfrm>
            <a:off x="5084683" y="6539528"/>
            <a:ext cx="2004655" cy="355402"/>
          </a:xfrm>
          <a:prstGeom prst="rect">
            <a:avLst/>
          </a:prstGeom>
          <a:noFill/>
          <a:ln/>
        </p:spPr>
        <p:txBody>
          <a:bodyPr wrap="none" rtlCol="0" anchor="t"/>
          <a:lstStyle/>
          <a:p>
            <a:pPr marL="0" indent="0">
              <a:lnSpc>
                <a:spcPts val="2799"/>
              </a:lnSpc>
              <a:buNone/>
            </a:pPr>
            <a:r>
              <a:rPr lang="en-US" sz="1750">
                <a:solidFill>
                  <a:srgbClr val="00002E"/>
                </a:solidFill>
                <a:latin typeface="PT Sans" pitchFamily="34" charset="0"/>
                <a:ea typeface="PT Sans" pitchFamily="34" charset="-122"/>
                <a:cs typeface="PT Sans" pitchFamily="34" charset="-120"/>
              </a:rPr>
              <a:t>103 seconds</a:t>
            </a:r>
            <a:endParaRPr lang="en-US" sz="1750"/>
          </a:p>
        </p:txBody>
      </p:sp>
      <p:sp>
        <p:nvSpPr>
          <p:cNvPr id="49" name="Text 9">
            <a:extLst>
              <a:ext uri="{FF2B5EF4-FFF2-40B4-BE49-F238E27FC236}">
                <a16:creationId xmlns:a16="http://schemas.microsoft.com/office/drawing/2014/main" id="{135D266D-5868-2549-AF5D-5BFCF5693BBA}"/>
              </a:ext>
            </a:extLst>
          </p:cNvPr>
          <p:cNvSpPr/>
          <p:nvPr/>
        </p:nvSpPr>
        <p:spPr>
          <a:xfrm>
            <a:off x="7541300" y="6539528"/>
            <a:ext cx="5260300" cy="504826"/>
          </a:xfrm>
          <a:prstGeom prst="rect">
            <a:avLst/>
          </a:prstGeom>
          <a:noFill/>
          <a:ln/>
        </p:spPr>
        <p:txBody>
          <a:bodyPr wrap="none" rtlCol="0" anchor="t"/>
          <a:lstStyle/>
          <a:p>
            <a:pPr marL="0" indent="0">
              <a:lnSpc>
                <a:spcPts val="2799"/>
              </a:lnSpc>
              <a:buNone/>
            </a:pPr>
            <a:r>
              <a:rPr lang="en-US" sz="1750"/>
              <a:t>Serial Execution Time / Parallel Execution Time = 8.24x</a:t>
            </a:r>
          </a:p>
        </p:txBody>
      </p:sp>
      <p:sp>
        <p:nvSpPr>
          <p:cNvPr id="50" name="Text 10">
            <a:extLst>
              <a:ext uri="{FF2B5EF4-FFF2-40B4-BE49-F238E27FC236}">
                <a16:creationId xmlns:a16="http://schemas.microsoft.com/office/drawing/2014/main" id="{FB38B6F4-A772-86DB-EAB6-E3231E817AF5}"/>
              </a:ext>
            </a:extLst>
          </p:cNvPr>
          <p:cNvSpPr/>
          <p:nvPr/>
        </p:nvSpPr>
        <p:spPr>
          <a:xfrm>
            <a:off x="9997916" y="6539528"/>
            <a:ext cx="2008465" cy="355402"/>
          </a:xfrm>
          <a:prstGeom prst="rect">
            <a:avLst/>
          </a:prstGeom>
          <a:noFill/>
          <a:ln/>
        </p:spPr>
        <p:txBody>
          <a:bodyPr wrap="none" rtlCol="0" anchor="t"/>
          <a:lstStyle/>
          <a:p>
            <a:pPr marL="0" indent="0">
              <a:lnSpc>
                <a:spcPts val="2799"/>
              </a:lnSpc>
              <a:buNone/>
            </a:pPr>
            <a:endParaRPr lang="en-US" sz="1750"/>
          </a:p>
        </p:txBody>
      </p:sp>
      <p:sp>
        <p:nvSpPr>
          <p:cNvPr id="51" name="Text 11">
            <a:extLst>
              <a:ext uri="{FF2B5EF4-FFF2-40B4-BE49-F238E27FC236}">
                <a16:creationId xmlns:a16="http://schemas.microsoft.com/office/drawing/2014/main" id="{1ABA8E57-C57B-FB0F-38CE-2B2D04204018}"/>
              </a:ext>
            </a:extLst>
          </p:cNvPr>
          <p:cNvSpPr/>
          <p:nvPr/>
        </p:nvSpPr>
        <p:spPr>
          <a:xfrm>
            <a:off x="2624257" y="7199491"/>
            <a:ext cx="2008465"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Parallel Execution</a:t>
            </a:r>
            <a:endParaRPr lang="en-US" sz="1750" dirty="0"/>
          </a:p>
        </p:txBody>
      </p:sp>
      <p:sp>
        <p:nvSpPr>
          <p:cNvPr id="52" name="Text 12">
            <a:extLst>
              <a:ext uri="{FF2B5EF4-FFF2-40B4-BE49-F238E27FC236}">
                <a16:creationId xmlns:a16="http://schemas.microsoft.com/office/drawing/2014/main" id="{9E6D9820-65D0-B57C-DCD9-A7631FBE064C}"/>
              </a:ext>
            </a:extLst>
          </p:cNvPr>
          <p:cNvSpPr/>
          <p:nvPr/>
        </p:nvSpPr>
        <p:spPr>
          <a:xfrm>
            <a:off x="5084683" y="7199491"/>
            <a:ext cx="2004655"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12.5 seconds</a:t>
            </a:r>
            <a:endParaRPr lang="en-US" sz="1750" dirty="0"/>
          </a:p>
        </p:txBody>
      </p:sp>
      <p:sp>
        <p:nvSpPr>
          <p:cNvPr id="53" name="Text 13">
            <a:extLst>
              <a:ext uri="{FF2B5EF4-FFF2-40B4-BE49-F238E27FC236}">
                <a16:creationId xmlns:a16="http://schemas.microsoft.com/office/drawing/2014/main" id="{0B625A81-B5AD-30E2-27C6-275A47434DBA}"/>
              </a:ext>
            </a:extLst>
          </p:cNvPr>
          <p:cNvSpPr/>
          <p:nvPr/>
        </p:nvSpPr>
        <p:spPr>
          <a:xfrm>
            <a:off x="7541300" y="7199491"/>
            <a:ext cx="2004655" cy="355402"/>
          </a:xfrm>
          <a:prstGeom prst="rect">
            <a:avLst/>
          </a:prstGeom>
          <a:noFill/>
          <a:ln/>
        </p:spPr>
        <p:txBody>
          <a:bodyPr wrap="none" rtlCol="0" anchor="t"/>
          <a:lstStyle/>
          <a:p>
            <a:pPr marL="0" indent="0">
              <a:lnSpc>
                <a:spcPts val="2799"/>
              </a:lnSpc>
              <a:buNone/>
            </a:pPr>
            <a:endParaRPr lang="en-US" sz="1750"/>
          </a:p>
        </p:txBody>
      </p:sp>
      <p:sp>
        <p:nvSpPr>
          <p:cNvPr id="54" name="Text 14">
            <a:extLst>
              <a:ext uri="{FF2B5EF4-FFF2-40B4-BE49-F238E27FC236}">
                <a16:creationId xmlns:a16="http://schemas.microsoft.com/office/drawing/2014/main" id="{DE2F7159-392A-E8EE-B7E3-F26955FD6321}"/>
              </a:ext>
            </a:extLst>
          </p:cNvPr>
          <p:cNvSpPr/>
          <p:nvPr/>
        </p:nvSpPr>
        <p:spPr>
          <a:xfrm>
            <a:off x="9997916" y="7199491"/>
            <a:ext cx="2008465" cy="355402"/>
          </a:xfrm>
          <a:prstGeom prst="rect">
            <a:avLst/>
          </a:prstGeom>
          <a:noFill/>
          <a:ln/>
        </p:spPr>
        <p:txBody>
          <a:bodyPr wrap="none" rtlCol="0" anchor="t"/>
          <a:lstStyle/>
          <a:p>
            <a:pPr marL="0" indent="0">
              <a:lnSpc>
                <a:spcPts val="2799"/>
              </a:lnSpc>
              <a:buNone/>
            </a:pPr>
            <a:endParaRPr lang="en-US" sz="1750"/>
          </a:p>
        </p:txBody>
      </p:sp>
      <p:sp>
        <p:nvSpPr>
          <p:cNvPr id="55" name="Text 15">
            <a:extLst>
              <a:ext uri="{FF2B5EF4-FFF2-40B4-BE49-F238E27FC236}">
                <a16:creationId xmlns:a16="http://schemas.microsoft.com/office/drawing/2014/main" id="{9183B834-05CF-5D0A-4F10-EF32DF058D22}"/>
              </a:ext>
            </a:extLst>
          </p:cNvPr>
          <p:cNvSpPr/>
          <p:nvPr/>
        </p:nvSpPr>
        <p:spPr>
          <a:xfrm>
            <a:off x="2624257" y="7536725"/>
            <a:ext cx="2008465" cy="355402"/>
          </a:xfrm>
          <a:prstGeom prst="rect">
            <a:avLst/>
          </a:prstGeom>
          <a:noFill/>
          <a:ln/>
        </p:spPr>
        <p:txBody>
          <a:bodyPr wrap="none" rtlCol="0" anchor="t"/>
          <a:lstStyle/>
          <a:p>
            <a:pPr marL="0" indent="0">
              <a:lnSpc>
                <a:spcPts val="2799"/>
              </a:lnSpc>
              <a:buNone/>
            </a:pPr>
            <a:endParaRPr lang="en-US" sz="1750"/>
          </a:p>
        </p:txBody>
      </p:sp>
      <p:sp>
        <p:nvSpPr>
          <p:cNvPr id="56" name="Text 16">
            <a:extLst>
              <a:ext uri="{FF2B5EF4-FFF2-40B4-BE49-F238E27FC236}">
                <a16:creationId xmlns:a16="http://schemas.microsoft.com/office/drawing/2014/main" id="{03F3A048-E1D9-3E09-75AC-4BC4F56FF1D2}"/>
              </a:ext>
            </a:extLst>
          </p:cNvPr>
          <p:cNvSpPr/>
          <p:nvPr/>
        </p:nvSpPr>
        <p:spPr>
          <a:xfrm>
            <a:off x="5084683" y="7536725"/>
            <a:ext cx="2004655" cy="355402"/>
          </a:xfrm>
          <a:prstGeom prst="rect">
            <a:avLst/>
          </a:prstGeom>
          <a:noFill/>
          <a:ln/>
        </p:spPr>
        <p:txBody>
          <a:bodyPr wrap="none" rtlCol="0" anchor="t"/>
          <a:lstStyle/>
          <a:p>
            <a:pPr marL="0" indent="0">
              <a:lnSpc>
                <a:spcPts val="2799"/>
              </a:lnSpc>
              <a:buNone/>
            </a:pPr>
            <a:endParaRPr lang="en-US" sz="1750"/>
          </a:p>
        </p:txBody>
      </p:sp>
      <p:sp>
        <p:nvSpPr>
          <p:cNvPr id="57" name="Text 17">
            <a:extLst>
              <a:ext uri="{FF2B5EF4-FFF2-40B4-BE49-F238E27FC236}">
                <a16:creationId xmlns:a16="http://schemas.microsoft.com/office/drawing/2014/main" id="{BBF0CF69-2E47-29C9-86C8-B77F2354DF92}"/>
              </a:ext>
            </a:extLst>
          </p:cNvPr>
          <p:cNvSpPr/>
          <p:nvPr/>
        </p:nvSpPr>
        <p:spPr>
          <a:xfrm>
            <a:off x="7541300" y="7536725"/>
            <a:ext cx="2004655" cy="355402"/>
          </a:xfrm>
          <a:prstGeom prst="rect">
            <a:avLst/>
          </a:prstGeom>
          <a:noFill/>
          <a:ln/>
        </p:spPr>
        <p:txBody>
          <a:bodyPr wrap="none" rtlCol="0" anchor="t"/>
          <a:lstStyle/>
          <a:p>
            <a:pPr marL="0" indent="0">
              <a:lnSpc>
                <a:spcPts val="2799"/>
              </a:lnSpc>
              <a:buNone/>
            </a:pPr>
            <a:endParaRPr lang="en-US" sz="1750"/>
          </a:p>
        </p:txBody>
      </p:sp>
      <p:sp>
        <p:nvSpPr>
          <p:cNvPr id="58" name="Text 18">
            <a:extLst>
              <a:ext uri="{FF2B5EF4-FFF2-40B4-BE49-F238E27FC236}">
                <a16:creationId xmlns:a16="http://schemas.microsoft.com/office/drawing/2014/main" id="{2DC3DAA8-07C6-1473-8839-8E0347D23FB0}"/>
              </a:ext>
            </a:extLst>
          </p:cNvPr>
          <p:cNvSpPr/>
          <p:nvPr/>
        </p:nvSpPr>
        <p:spPr>
          <a:xfrm>
            <a:off x="9997916" y="7536725"/>
            <a:ext cx="2008465" cy="355402"/>
          </a:xfrm>
          <a:prstGeom prst="rect">
            <a:avLst/>
          </a:prstGeom>
          <a:noFill/>
          <a:ln/>
        </p:spPr>
        <p:txBody>
          <a:bodyPr wrap="none" rtlCol="0" anchor="t"/>
          <a:lstStyle/>
          <a:p>
            <a:pPr marL="0" indent="0">
              <a:lnSpc>
                <a:spcPts val="2799"/>
              </a:lnSpc>
              <a:buNone/>
            </a:pPr>
            <a:endParaRPr lang="en-US" sz="1750"/>
          </a:p>
        </p:txBody>
      </p:sp>
      <p:pic>
        <p:nvPicPr>
          <p:cNvPr id="60" name="Picture 59">
            <a:extLst>
              <a:ext uri="{FF2B5EF4-FFF2-40B4-BE49-F238E27FC236}">
                <a16:creationId xmlns:a16="http://schemas.microsoft.com/office/drawing/2014/main" id="{A2DA4925-FB15-5454-4F3C-6B560B056B73}"/>
              </a:ext>
            </a:extLst>
          </p:cNvPr>
          <p:cNvPicPr>
            <a:picLocks noChangeAspect="1"/>
          </p:cNvPicPr>
          <p:nvPr/>
        </p:nvPicPr>
        <p:blipFill>
          <a:blip r:embed="rId4"/>
          <a:stretch>
            <a:fillRect/>
          </a:stretch>
        </p:blipFill>
        <p:spPr>
          <a:xfrm>
            <a:off x="7498271" y="2519662"/>
            <a:ext cx="7045874" cy="2630157"/>
          </a:xfrm>
          <a:prstGeom prst="rect">
            <a:avLst/>
          </a:prstGeom>
        </p:spPr>
      </p:pic>
      <p:pic>
        <p:nvPicPr>
          <p:cNvPr id="62" name="Picture 61">
            <a:extLst>
              <a:ext uri="{FF2B5EF4-FFF2-40B4-BE49-F238E27FC236}">
                <a16:creationId xmlns:a16="http://schemas.microsoft.com/office/drawing/2014/main" id="{2BEE7667-FE4E-6ED4-8C5A-519B82CAD3A6}"/>
              </a:ext>
            </a:extLst>
          </p:cNvPr>
          <p:cNvPicPr>
            <a:picLocks noChangeAspect="1"/>
          </p:cNvPicPr>
          <p:nvPr/>
        </p:nvPicPr>
        <p:blipFill>
          <a:blip r:embed="rId5"/>
          <a:stretch>
            <a:fillRect/>
          </a:stretch>
        </p:blipFill>
        <p:spPr>
          <a:xfrm>
            <a:off x="650962" y="2459837"/>
            <a:ext cx="6474286" cy="2842792"/>
          </a:xfrm>
          <a:prstGeom prst="rect">
            <a:avLst/>
          </a:prstGeom>
        </p:spPr>
      </p:pic>
      <p:sp>
        <p:nvSpPr>
          <p:cNvPr id="9" name="Text 8">
            <a:extLst>
              <a:ext uri="{FF2B5EF4-FFF2-40B4-BE49-F238E27FC236}">
                <a16:creationId xmlns:a16="http://schemas.microsoft.com/office/drawing/2014/main" id="{04DB7E34-6824-9119-67CA-7F84D8C1D946}"/>
              </a:ext>
            </a:extLst>
          </p:cNvPr>
          <p:cNvSpPr/>
          <p:nvPr/>
        </p:nvSpPr>
        <p:spPr>
          <a:xfrm>
            <a:off x="7576185" y="5898713"/>
            <a:ext cx="4031337" cy="347186"/>
          </a:xfrm>
          <a:prstGeom prst="rect">
            <a:avLst/>
          </a:prstGeom>
          <a:noFill/>
          <a:ln/>
        </p:spPr>
        <p:txBody>
          <a:bodyPr wrap="none" rtlCol="0" anchor="t"/>
          <a:lstStyle/>
          <a:p>
            <a:pPr marL="0" indent="0">
              <a:lnSpc>
                <a:spcPts val="2734"/>
              </a:lnSpc>
              <a:buNone/>
            </a:pPr>
            <a:r>
              <a:rPr lang="en-US" sz="2187" b="1">
                <a:solidFill>
                  <a:srgbClr val="015F98"/>
                </a:solidFill>
                <a:latin typeface="Nunito" pitchFamily="34" charset="0"/>
                <a:ea typeface="Nunito" pitchFamily="34" charset="-122"/>
                <a:cs typeface="Nunito" pitchFamily="34" charset="-120"/>
              </a:rPr>
              <a:t>Speed Up</a:t>
            </a:r>
            <a:endParaRPr lang="en-US" sz="2187"/>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da5de32-4416-4cb4-ab3c-3d62ee5c3e8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72D1010093B94D84895589CB0B75D6" ma:contentTypeVersion="13" ma:contentTypeDescription="Create a new document." ma:contentTypeScope="" ma:versionID="af8163b68e9c17d6c5fa66058617e755">
  <xsd:schema xmlns:xsd="http://www.w3.org/2001/XMLSchema" xmlns:xs="http://www.w3.org/2001/XMLSchema" xmlns:p="http://schemas.microsoft.com/office/2006/metadata/properties" xmlns:ns3="fda5de32-4416-4cb4-ab3c-3d62ee5c3e87" xmlns:ns4="7545094d-aa3f-4292-966b-56abbb02a8bf" targetNamespace="http://schemas.microsoft.com/office/2006/metadata/properties" ma:root="true" ma:fieldsID="610984134a7ce0f1a9034b739906502b" ns3:_="" ns4:_="">
    <xsd:import namespace="fda5de32-4416-4cb4-ab3c-3d62ee5c3e87"/>
    <xsd:import namespace="7545094d-aa3f-4292-966b-56abbb02a8bf"/>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a5de32-4416-4cb4-ab3c-3d62ee5c3e87"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45094d-aa3f-4292-966b-56abbb02a8bf"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C78DB9-9C38-426B-ABB7-72BEB213012C}">
  <ds:schemaRefs>
    <ds:schemaRef ds:uri="http://www.w3.org/XML/1998/namespace"/>
    <ds:schemaRef ds:uri="http://schemas.microsoft.com/office/infopath/2007/PartnerControls"/>
    <ds:schemaRef ds:uri="http://purl.org/dc/dcmitype/"/>
    <ds:schemaRef ds:uri="http://schemas.microsoft.com/office/2006/documentManagement/types"/>
    <ds:schemaRef ds:uri="http://purl.org/dc/elements/1.1/"/>
    <ds:schemaRef ds:uri="fda5de32-4416-4cb4-ab3c-3d62ee5c3e87"/>
    <ds:schemaRef ds:uri="http://purl.org/dc/terms/"/>
    <ds:schemaRef ds:uri="http://schemas.openxmlformats.org/package/2006/metadata/core-properties"/>
    <ds:schemaRef ds:uri="7545094d-aa3f-4292-966b-56abbb02a8bf"/>
    <ds:schemaRef ds:uri="http://schemas.microsoft.com/office/2006/metadata/properties"/>
  </ds:schemaRefs>
</ds:datastoreItem>
</file>

<file path=customXml/itemProps2.xml><?xml version="1.0" encoding="utf-8"?>
<ds:datastoreItem xmlns:ds="http://schemas.openxmlformats.org/officeDocument/2006/customXml" ds:itemID="{585FDF4C-13B2-490B-8711-3B3FE6291D8C}">
  <ds:schemaRefs>
    <ds:schemaRef ds:uri="http://schemas.microsoft.com/sharepoint/v3/contenttype/forms"/>
  </ds:schemaRefs>
</ds:datastoreItem>
</file>

<file path=customXml/itemProps3.xml><?xml version="1.0" encoding="utf-8"?>
<ds:datastoreItem xmlns:ds="http://schemas.openxmlformats.org/officeDocument/2006/customXml" ds:itemID="{FC366704-AAE1-4FB4-9CCA-288F33EADEC3}">
  <ds:schemaRefs>
    <ds:schemaRef ds:uri="7545094d-aa3f-4292-966b-56abbb02a8bf"/>
    <ds:schemaRef ds:uri="fda5de32-4416-4cb4-ab3c-3d62ee5c3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1414</TotalTime>
  <Words>1016</Words>
  <Application>Microsoft Office PowerPoint</Application>
  <PresentationFormat>Custom</PresentationFormat>
  <Paragraphs>168</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Akshit Hasmukh Kumar Jain</cp:lastModifiedBy>
  <cp:revision>19</cp:revision>
  <dcterms:created xsi:type="dcterms:W3CDTF">2024-04-18T01:24:00Z</dcterms:created>
  <dcterms:modified xsi:type="dcterms:W3CDTF">2024-04-24T01:44:08Z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0x0101005372D1010093B94D84895589CB0B75D6</vt:lpwstr>
  </property>
</Properties>
</file>